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4" r:id="rId5"/>
    <p:sldId id="265" r:id="rId6"/>
    <p:sldId id="274" r:id="rId7"/>
    <p:sldId id="277" r:id="rId8"/>
    <p:sldId id="278" r:id="rId9"/>
    <p:sldId id="275" r:id="rId10"/>
    <p:sldId id="276" r:id="rId11"/>
    <p:sldId id="262" r:id="rId12"/>
    <p:sldId id="279" r:id="rId13"/>
    <p:sldId id="263" r:id="rId14"/>
    <p:sldId id="260" r:id="rId15"/>
    <p:sldId id="261" r:id="rId16"/>
    <p:sldId id="280" r:id="rId17"/>
    <p:sldId id="268" r:id="rId18"/>
    <p:sldId id="269" r:id="rId19"/>
    <p:sldId id="270" r:id="rId20"/>
    <p:sldId id="281" r:id="rId21"/>
    <p:sldId id="282" r:id="rId22"/>
    <p:sldId id="259" r:id="rId23"/>
    <p:sldId id="273" r:id="rId24"/>
    <p:sldId id="271" r:id="rId25"/>
    <p:sldId id="284" r:id="rId26"/>
    <p:sldId id="283" r:id="rId27"/>
    <p:sldId id="292" r:id="rId28"/>
    <p:sldId id="293" r:id="rId29"/>
    <p:sldId id="290" r:id="rId30"/>
    <p:sldId id="291" r:id="rId31"/>
    <p:sldId id="286" r:id="rId32"/>
    <p:sldId id="294" r:id="rId33"/>
    <p:sldId id="295" r:id="rId34"/>
    <p:sldId id="287" r:id="rId35"/>
    <p:sldId id="288" r:id="rId36"/>
    <p:sldId id="289" r:id="rId37"/>
    <p:sldId id="285" r:id="rId38"/>
    <p:sldId id="298" r:id="rId39"/>
    <p:sldId id="297" r:id="rId40"/>
    <p:sldId id="29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7"/>
    <p:restoredTop sz="96327"/>
  </p:normalViewPr>
  <p:slideViewPr>
    <p:cSldViewPr snapToGrid="0">
      <p:cViewPr varScale="1">
        <p:scale>
          <a:sx n="128" d="100"/>
          <a:sy n="128" d="100"/>
        </p:scale>
        <p:origin x="1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8AB4B-EE07-912C-4CD4-9CC7AB7A1BD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75CA21C6-E0B1-8A3F-F1BF-753C504803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BE5254E5-238B-5799-09DB-80E0503D6BCD}"/>
              </a:ext>
            </a:extLst>
          </p:cNvPr>
          <p:cNvSpPr>
            <a:spLocks noGrp="1"/>
          </p:cNvSpPr>
          <p:nvPr>
            <p:ph type="dt" sz="half" idx="10"/>
          </p:nvPr>
        </p:nvSpPr>
        <p:spPr/>
        <p:txBody>
          <a:bodyPr/>
          <a:lstStyle/>
          <a:p>
            <a:fld id="{D5EFCA76-CA8F-6E4D-9AC8-FA13531067D2}" type="datetimeFigureOut">
              <a:rPr lang="en-GB" smtClean="0"/>
              <a:t>29/10/2023</a:t>
            </a:fld>
            <a:endParaRPr lang="en-GB"/>
          </a:p>
        </p:txBody>
      </p:sp>
      <p:sp>
        <p:nvSpPr>
          <p:cNvPr id="5" name="Footer Placeholder 4">
            <a:extLst>
              <a:ext uri="{FF2B5EF4-FFF2-40B4-BE49-F238E27FC236}">
                <a16:creationId xmlns:a16="http://schemas.microsoft.com/office/drawing/2014/main" id="{25A17F50-22A6-536C-E0BD-10BED1F59D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A37636-4828-90DD-FB8B-CE8B2174E3B4}"/>
              </a:ext>
            </a:extLst>
          </p:cNvPr>
          <p:cNvSpPr>
            <a:spLocks noGrp="1"/>
          </p:cNvSpPr>
          <p:nvPr>
            <p:ph type="sldNum" sz="quarter" idx="12"/>
          </p:nvPr>
        </p:nvSpPr>
        <p:spPr/>
        <p:txBody>
          <a:bodyPr/>
          <a:lstStyle/>
          <a:p>
            <a:fld id="{8F5D3B65-9FBE-BB4B-A49E-AE6B53EE294B}" type="slidenum">
              <a:rPr lang="en-GB" smtClean="0"/>
              <a:t>‹#›</a:t>
            </a:fld>
            <a:endParaRPr lang="en-GB"/>
          </a:p>
        </p:txBody>
      </p:sp>
    </p:spTree>
    <p:extLst>
      <p:ext uri="{BB962C8B-B14F-4D97-AF65-F5344CB8AC3E}">
        <p14:creationId xmlns:p14="http://schemas.microsoft.com/office/powerpoint/2010/main" val="910058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E0B5C-88AD-7F79-AD25-11C94AE0DC5A}"/>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7060E1ED-310F-5971-E60F-B20DC469563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4473A1A-A04C-8955-8ED8-C4C04F431BEE}"/>
              </a:ext>
            </a:extLst>
          </p:cNvPr>
          <p:cNvSpPr>
            <a:spLocks noGrp="1"/>
          </p:cNvSpPr>
          <p:nvPr>
            <p:ph type="dt" sz="half" idx="10"/>
          </p:nvPr>
        </p:nvSpPr>
        <p:spPr/>
        <p:txBody>
          <a:bodyPr/>
          <a:lstStyle/>
          <a:p>
            <a:fld id="{D5EFCA76-CA8F-6E4D-9AC8-FA13531067D2}" type="datetimeFigureOut">
              <a:rPr lang="en-GB" smtClean="0"/>
              <a:t>29/10/2023</a:t>
            </a:fld>
            <a:endParaRPr lang="en-GB"/>
          </a:p>
        </p:txBody>
      </p:sp>
      <p:sp>
        <p:nvSpPr>
          <p:cNvPr id="5" name="Footer Placeholder 4">
            <a:extLst>
              <a:ext uri="{FF2B5EF4-FFF2-40B4-BE49-F238E27FC236}">
                <a16:creationId xmlns:a16="http://schemas.microsoft.com/office/drawing/2014/main" id="{7B0B5CAE-63B4-F6ED-8CB4-DC034300A1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A70483-2E0F-ABED-2017-DBEB32CAC2A2}"/>
              </a:ext>
            </a:extLst>
          </p:cNvPr>
          <p:cNvSpPr>
            <a:spLocks noGrp="1"/>
          </p:cNvSpPr>
          <p:nvPr>
            <p:ph type="sldNum" sz="quarter" idx="12"/>
          </p:nvPr>
        </p:nvSpPr>
        <p:spPr/>
        <p:txBody>
          <a:bodyPr/>
          <a:lstStyle/>
          <a:p>
            <a:fld id="{8F5D3B65-9FBE-BB4B-A49E-AE6B53EE294B}" type="slidenum">
              <a:rPr lang="en-GB" smtClean="0"/>
              <a:t>‹#›</a:t>
            </a:fld>
            <a:endParaRPr lang="en-GB"/>
          </a:p>
        </p:txBody>
      </p:sp>
    </p:spTree>
    <p:extLst>
      <p:ext uri="{BB962C8B-B14F-4D97-AF65-F5344CB8AC3E}">
        <p14:creationId xmlns:p14="http://schemas.microsoft.com/office/powerpoint/2010/main" val="1553214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B5CD97-E76B-6C41-878B-3F6894269AC9}"/>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ED601E94-3AE1-56E1-69CE-93E2804F961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849F220-8047-ECFF-9BFA-CC06B74EB8FB}"/>
              </a:ext>
            </a:extLst>
          </p:cNvPr>
          <p:cNvSpPr>
            <a:spLocks noGrp="1"/>
          </p:cNvSpPr>
          <p:nvPr>
            <p:ph type="dt" sz="half" idx="10"/>
          </p:nvPr>
        </p:nvSpPr>
        <p:spPr/>
        <p:txBody>
          <a:bodyPr/>
          <a:lstStyle/>
          <a:p>
            <a:fld id="{D5EFCA76-CA8F-6E4D-9AC8-FA13531067D2}" type="datetimeFigureOut">
              <a:rPr lang="en-GB" smtClean="0"/>
              <a:t>29/10/2023</a:t>
            </a:fld>
            <a:endParaRPr lang="en-GB"/>
          </a:p>
        </p:txBody>
      </p:sp>
      <p:sp>
        <p:nvSpPr>
          <p:cNvPr id="5" name="Footer Placeholder 4">
            <a:extLst>
              <a:ext uri="{FF2B5EF4-FFF2-40B4-BE49-F238E27FC236}">
                <a16:creationId xmlns:a16="http://schemas.microsoft.com/office/drawing/2014/main" id="{BB4E5B62-2D7E-4146-F6BF-7F65486999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8EA2C4-6C49-1DCA-D56A-B503049C5913}"/>
              </a:ext>
            </a:extLst>
          </p:cNvPr>
          <p:cNvSpPr>
            <a:spLocks noGrp="1"/>
          </p:cNvSpPr>
          <p:nvPr>
            <p:ph type="sldNum" sz="quarter" idx="12"/>
          </p:nvPr>
        </p:nvSpPr>
        <p:spPr/>
        <p:txBody>
          <a:bodyPr/>
          <a:lstStyle/>
          <a:p>
            <a:fld id="{8F5D3B65-9FBE-BB4B-A49E-AE6B53EE294B}" type="slidenum">
              <a:rPr lang="en-GB" smtClean="0"/>
              <a:t>‹#›</a:t>
            </a:fld>
            <a:endParaRPr lang="en-GB"/>
          </a:p>
        </p:txBody>
      </p:sp>
    </p:spTree>
    <p:extLst>
      <p:ext uri="{BB962C8B-B14F-4D97-AF65-F5344CB8AC3E}">
        <p14:creationId xmlns:p14="http://schemas.microsoft.com/office/powerpoint/2010/main" val="1914760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36425-6C58-5135-5779-25054B0E02F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B47CDB3F-2214-DC64-C3B5-547972E7F23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367DCE0-F288-819A-901E-8C2976CE9FC7}"/>
              </a:ext>
            </a:extLst>
          </p:cNvPr>
          <p:cNvSpPr>
            <a:spLocks noGrp="1"/>
          </p:cNvSpPr>
          <p:nvPr>
            <p:ph type="dt" sz="half" idx="10"/>
          </p:nvPr>
        </p:nvSpPr>
        <p:spPr/>
        <p:txBody>
          <a:bodyPr/>
          <a:lstStyle/>
          <a:p>
            <a:fld id="{D5EFCA76-CA8F-6E4D-9AC8-FA13531067D2}" type="datetimeFigureOut">
              <a:rPr lang="en-GB" smtClean="0"/>
              <a:t>29/10/2023</a:t>
            </a:fld>
            <a:endParaRPr lang="en-GB"/>
          </a:p>
        </p:txBody>
      </p:sp>
      <p:sp>
        <p:nvSpPr>
          <p:cNvPr id="5" name="Footer Placeholder 4">
            <a:extLst>
              <a:ext uri="{FF2B5EF4-FFF2-40B4-BE49-F238E27FC236}">
                <a16:creationId xmlns:a16="http://schemas.microsoft.com/office/drawing/2014/main" id="{1F781076-CD35-ECB7-4C88-F47E0E279BD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4290DF-9804-9E73-CFFD-8A84CD4EA804}"/>
              </a:ext>
            </a:extLst>
          </p:cNvPr>
          <p:cNvSpPr>
            <a:spLocks noGrp="1"/>
          </p:cNvSpPr>
          <p:nvPr>
            <p:ph type="sldNum" sz="quarter" idx="12"/>
          </p:nvPr>
        </p:nvSpPr>
        <p:spPr/>
        <p:txBody>
          <a:bodyPr/>
          <a:lstStyle/>
          <a:p>
            <a:fld id="{8F5D3B65-9FBE-BB4B-A49E-AE6B53EE294B}" type="slidenum">
              <a:rPr lang="en-GB" smtClean="0"/>
              <a:t>‹#›</a:t>
            </a:fld>
            <a:endParaRPr lang="en-GB"/>
          </a:p>
        </p:txBody>
      </p:sp>
    </p:spTree>
    <p:extLst>
      <p:ext uri="{BB962C8B-B14F-4D97-AF65-F5344CB8AC3E}">
        <p14:creationId xmlns:p14="http://schemas.microsoft.com/office/powerpoint/2010/main" val="3361527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63674-797A-A5BE-646B-033332980A5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DF72B4-2B80-4380-D6EF-6ABB7081E3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D4BE09A-1719-E8B6-BF14-ECB9F8931258}"/>
              </a:ext>
            </a:extLst>
          </p:cNvPr>
          <p:cNvSpPr>
            <a:spLocks noGrp="1"/>
          </p:cNvSpPr>
          <p:nvPr>
            <p:ph type="dt" sz="half" idx="10"/>
          </p:nvPr>
        </p:nvSpPr>
        <p:spPr/>
        <p:txBody>
          <a:bodyPr/>
          <a:lstStyle/>
          <a:p>
            <a:fld id="{D5EFCA76-CA8F-6E4D-9AC8-FA13531067D2}" type="datetimeFigureOut">
              <a:rPr lang="en-GB" smtClean="0"/>
              <a:t>29/10/2023</a:t>
            </a:fld>
            <a:endParaRPr lang="en-GB"/>
          </a:p>
        </p:txBody>
      </p:sp>
      <p:sp>
        <p:nvSpPr>
          <p:cNvPr id="5" name="Footer Placeholder 4">
            <a:extLst>
              <a:ext uri="{FF2B5EF4-FFF2-40B4-BE49-F238E27FC236}">
                <a16:creationId xmlns:a16="http://schemas.microsoft.com/office/drawing/2014/main" id="{711BA780-FF7D-3916-6444-A915DC9BA2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F8EB41D-9BD4-4DAD-124B-1240CDC5AF57}"/>
              </a:ext>
            </a:extLst>
          </p:cNvPr>
          <p:cNvSpPr>
            <a:spLocks noGrp="1"/>
          </p:cNvSpPr>
          <p:nvPr>
            <p:ph type="sldNum" sz="quarter" idx="12"/>
          </p:nvPr>
        </p:nvSpPr>
        <p:spPr/>
        <p:txBody>
          <a:bodyPr/>
          <a:lstStyle/>
          <a:p>
            <a:fld id="{8F5D3B65-9FBE-BB4B-A49E-AE6B53EE294B}" type="slidenum">
              <a:rPr lang="en-GB" smtClean="0"/>
              <a:t>‹#›</a:t>
            </a:fld>
            <a:endParaRPr lang="en-GB"/>
          </a:p>
        </p:txBody>
      </p:sp>
    </p:spTree>
    <p:extLst>
      <p:ext uri="{BB962C8B-B14F-4D97-AF65-F5344CB8AC3E}">
        <p14:creationId xmlns:p14="http://schemas.microsoft.com/office/powerpoint/2010/main" val="2462688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AEBB3-A956-062A-E70F-B50DB0EB3847}"/>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1F6C858-DC79-725F-B062-B9439E782F8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8ECF7730-FDAE-5307-5089-768CCA18270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218DB3A1-C90F-FE4E-30F5-3F52FC9E3CEA}"/>
              </a:ext>
            </a:extLst>
          </p:cNvPr>
          <p:cNvSpPr>
            <a:spLocks noGrp="1"/>
          </p:cNvSpPr>
          <p:nvPr>
            <p:ph type="dt" sz="half" idx="10"/>
          </p:nvPr>
        </p:nvSpPr>
        <p:spPr/>
        <p:txBody>
          <a:bodyPr/>
          <a:lstStyle/>
          <a:p>
            <a:fld id="{D5EFCA76-CA8F-6E4D-9AC8-FA13531067D2}" type="datetimeFigureOut">
              <a:rPr lang="en-GB" smtClean="0"/>
              <a:t>29/10/2023</a:t>
            </a:fld>
            <a:endParaRPr lang="en-GB"/>
          </a:p>
        </p:txBody>
      </p:sp>
      <p:sp>
        <p:nvSpPr>
          <p:cNvPr id="6" name="Footer Placeholder 5">
            <a:extLst>
              <a:ext uri="{FF2B5EF4-FFF2-40B4-BE49-F238E27FC236}">
                <a16:creationId xmlns:a16="http://schemas.microsoft.com/office/drawing/2014/main" id="{8DC35EC7-4A41-C934-2DF6-A6098A1BFF1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A76276-CE17-25D6-DAE8-146D94E86F45}"/>
              </a:ext>
            </a:extLst>
          </p:cNvPr>
          <p:cNvSpPr>
            <a:spLocks noGrp="1"/>
          </p:cNvSpPr>
          <p:nvPr>
            <p:ph type="sldNum" sz="quarter" idx="12"/>
          </p:nvPr>
        </p:nvSpPr>
        <p:spPr/>
        <p:txBody>
          <a:bodyPr/>
          <a:lstStyle/>
          <a:p>
            <a:fld id="{8F5D3B65-9FBE-BB4B-A49E-AE6B53EE294B}" type="slidenum">
              <a:rPr lang="en-GB" smtClean="0"/>
              <a:t>‹#›</a:t>
            </a:fld>
            <a:endParaRPr lang="en-GB"/>
          </a:p>
        </p:txBody>
      </p:sp>
    </p:spTree>
    <p:extLst>
      <p:ext uri="{BB962C8B-B14F-4D97-AF65-F5344CB8AC3E}">
        <p14:creationId xmlns:p14="http://schemas.microsoft.com/office/powerpoint/2010/main" val="1270581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1F118-746C-FFD7-0E83-58DE5C2CE11A}"/>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2D0E68F0-CDEA-C95C-803F-F109F965EE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7F4CF10-03D9-796E-310E-7EECA4AE5FF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F0F3BA82-08D4-E2D3-4C66-2C5C0629A2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730FAFB-63B2-DAFE-540A-BB55C44A273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61BF1AB8-6C4D-8DEC-64C6-6268D171531B}"/>
              </a:ext>
            </a:extLst>
          </p:cNvPr>
          <p:cNvSpPr>
            <a:spLocks noGrp="1"/>
          </p:cNvSpPr>
          <p:nvPr>
            <p:ph type="dt" sz="half" idx="10"/>
          </p:nvPr>
        </p:nvSpPr>
        <p:spPr/>
        <p:txBody>
          <a:bodyPr/>
          <a:lstStyle/>
          <a:p>
            <a:fld id="{D5EFCA76-CA8F-6E4D-9AC8-FA13531067D2}" type="datetimeFigureOut">
              <a:rPr lang="en-GB" smtClean="0"/>
              <a:t>29/10/2023</a:t>
            </a:fld>
            <a:endParaRPr lang="en-GB"/>
          </a:p>
        </p:txBody>
      </p:sp>
      <p:sp>
        <p:nvSpPr>
          <p:cNvPr id="8" name="Footer Placeholder 7">
            <a:extLst>
              <a:ext uri="{FF2B5EF4-FFF2-40B4-BE49-F238E27FC236}">
                <a16:creationId xmlns:a16="http://schemas.microsoft.com/office/drawing/2014/main" id="{2FAA5205-16DF-C437-ADDC-7DCEF293FD1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D755B9-ABF9-7F62-7ED7-DABC44BE1120}"/>
              </a:ext>
            </a:extLst>
          </p:cNvPr>
          <p:cNvSpPr>
            <a:spLocks noGrp="1"/>
          </p:cNvSpPr>
          <p:nvPr>
            <p:ph type="sldNum" sz="quarter" idx="12"/>
          </p:nvPr>
        </p:nvSpPr>
        <p:spPr/>
        <p:txBody>
          <a:bodyPr/>
          <a:lstStyle/>
          <a:p>
            <a:fld id="{8F5D3B65-9FBE-BB4B-A49E-AE6B53EE294B}" type="slidenum">
              <a:rPr lang="en-GB" smtClean="0"/>
              <a:t>‹#›</a:t>
            </a:fld>
            <a:endParaRPr lang="en-GB"/>
          </a:p>
        </p:txBody>
      </p:sp>
    </p:spTree>
    <p:extLst>
      <p:ext uri="{BB962C8B-B14F-4D97-AF65-F5344CB8AC3E}">
        <p14:creationId xmlns:p14="http://schemas.microsoft.com/office/powerpoint/2010/main" val="1847459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0A333-9A2D-CCEC-A333-AF0251F24508}"/>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7836BCF5-594B-D189-3DE5-B693FFFF1376}"/>
              </a:ext>
            </a:extLst>
          </p:cNvPr>
          <p:cNvSpPr>
            <a:spLocks noGrp="1"/>
          </p:cNvSpPr>
          <p:nvPr>
            <p:ph type="dt" sz="half" idx="10"/>
          </p:nvPr>
        </p:nvSpPr>
        <p:spPr/>
        <p:txBody>
          <a:bodyPr/>
          <a:lstStyle/>
          <a:p>
            <a:fld id="{D5EFCA76-CA8F-6E4D-9AC8-FA13531067D2}" type="datetimeFigureOut">
              <a:rPr lang="en-GB" smtClean="0"/>
              <a:t>29/10/2023</a:t>
            </a:fld>
            <a:endParaRPr lang="en-GB"/>
          </a:p>
        </p:txBody>
      </p:sp>
      <p:sp>
        <p:nvSpPr>
          <p:cNvPr id="4" name="Footer Placeholder 3">
            <a:extLst>
              <a:ext uri="{FF2B5EF4-FFF2-40B4-BE49-F238E27FC236}">
                <a16:creationId xmlns:a16="http://schemas.microsoft.com/office/drawing/2014/main" id="{5650F50A-A174-58F9-6001-DE676D16D00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802E35-588C-94E9-2867-75BE110D168D}"/>
              </a:ext>
            </a:extLst>
          </p:cNvPr>
          <p:cNvSpPr>
            <a:spLocks noGrp="1"/>
          </p:cNvSpPr>
          <p:nvPr>
            <p:ph type="sldNum" sz="quarter" idx="12"/>
          </p:nvPr>
        </p:nvSpPr>
        <p:spPr/>
        <p:txBody>
          <a:bodyPr/>
          <a:lstStyle/>
          <a:p>
            <a:fld id="{8F5D3B65-9FBE-BB4B-A49E-AE6B53EE294B}" type="slidenum">
              <a:rPr lang="en-GB" smtClean="0"/>
              <a:t>‹#›</a:t>
            </a:fld>
            <a:endParaRPr lang="en-GB"/>
          </a:p>
        </p:txBody>
      </p:sp>
    </p:spTree>
    <p:extLst>
      <p:ext uri="{BB962C8B-B14F-4D97-AF65-F5344CB8AC3E}">
        <p14:creationId xmlns:p14="http://schemas.microsoft.com/office/powerpoint/2010/main" val="1463176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1B8610-B480-4E49-3A77-D74F55A2358B}"/>
              </a:ext>
            </a:extLst>
          </p:cNvPr>
          <p:cNvSpPr>
            <a:spLocks noGrp="1"/>
          </p:cNvSpPr>
          <p:nvPr>
            <p:ph type="dt" sz="half" idx="10"/>
          </p:nvPr>
        </p:nvSpPr>
        <p:spPr/>
        <p:txBody>
          <a:bodyPr/>
          <a:lstStyle/>
          <a:p>
            <a:fld id="{D5EFCA76-CA8F-6E4D-9AC8-FA13531067D2}" type="datetimeFigureOut">
              <a:rPr lang="en-GB" smtClean="0"/>
              <a:t>29/10/2023</a:t>
            </a:fld>
            <a:endParaRPr lang="en-GB"/>
          </a:p>
        </p:txBody>
      </p:sp>
      <p:sp>
        <p:nvSpPr>
          <p:cNvPr id="3" name="Footer Placeholder 2">
            <a:extLst>
              <a:ext uri="{FF2B5EF4-FFF2-40B4-BE49-F238E27FC236}">
                <a16:creationId xmlns:a16="http://schemas.microsoft.com/office/drawing/2014/main" id="{A281175A-C27B-9517-12E1-2743F38BA95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87227D6-29A3-CECC-C2CE-672BECE36BE3}"/>
              </a:ext>
            </a:extLst>
          </p:cNvPr>
          <p:cNvSpPr>
            <a:spLocks noGrp="1"/>
          </p:cNvSpPr>
          <p:nvPr>
            <p:ph type="sldNum" sz="quarter" idx="12"/>
          </p:nvPr>
        </p:nvSpPr>
        <p:spPr/>
        <p:txBody>
          <a:bodyPr/>
          <a:lstStyle/>
          <a:p>
            <a:fld id="{8F5D3B65-9FBE-BB4B-A49E-AE6B53EE294B}" type="slidenum">
              <a:rPr lang="en-GB" smtClean="0"/>
              <a:t>‹#›</a:t>
            </a:fld>
            <a:endParaRPr lang="en-GB"/>
          </a:p>
        </p:txBody>
      </p:sp>
    </p:spTree>
    <p:extLst>
      <p:ext uri="{BB962C8B-B14F-4D97-AF65-F5344CB8AC3E}">
        <p14:creationId xmlns:p14="http://schemas.microsoft.com/office/powerpoint/2010/main" val="4133829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BFB08-434A-9C19-AA28-3D2DAEF648B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762871B-583C-FFDB-86D0-E32731902A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3A3E476F-C640-4911-7BA2-ABE1705D3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76B51E9-9371-859E-2B9D-FF34B7A57401}"/>
              </a:ext>
            </a:extLst>
          </p:cNvPr>
          <p:cNvSpPr>
            <a:spLocks noGrp="1"/>
          </p:cNvSpPr>
          <p:nvPr>
            <p:ph type="dt" sz="half" idx="10"/>
          </p:nvPr>
        </p:nvSpPr>
        <p:spPr/>
        <p:txBody>
          <a:bodyPr/>
          <a:lstStyle/>
          <a:p>
            <a:fld id="{D5EFCA76-CA8F-6E4D-9AC8-FA13531067D2}" type="datetimeFigureOut">
              <a:rPr lang="en-GB" smtClean="0"/>
              <a:t>29/10/2023</a:t>
            </a:fld>
            <a:endParaRPr lang="en-GB"/>
          </a:p>
        </p:txBody>
      </p:sp>
      <p:sp>
        <p:nvSpPr>
          <p:cNvPr id="6" name="Footer Placeholder 5">
            <a:extLst>
              <a:ext uri="{FF2B5EF4-FFF2-40B4-BE49-F238E27FC236}">
                <a16:creationId xmlns:a16="http://schemas.microsoft.com/office/drawing/2014/main" id="{EA476FD3-94D9-5F46-8CC0-91B35E00D5D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7112A75-4CB2-09BA-2D28-FB0314B34871}"/>
              </a:ext>
            </a:extLst>
          </p:cNvPr>
          <p:cNvSpPr>
            <a:spLocks noGrp="1"/>
          </p:cNvSpPr>
          <p:nvPr>
            <p:ph type="sldNum" sz="quarter" idx="12"/>
          </p:nvPr>
        </p:nvSpPr>
        <p:spPr/>
        <p:txBody>
          <a:bodyPr/>
          <a:lstStyle/>
          <a:p>
            <a:fld id="{8F5D3B65-9FBE-BB4B-A49E-AE6B53EE294B}" type="slidenum">
              <a:rPr lang="en-GB" smtClean="0"/>
              <a:t>‹#›</a:t>
            </a:fld>
            <a:endParaRPr lang="en-GB"/>
          </a:p>
        </p:txBody>
      </p:sp>
    </p:spTree>
    <p:extLst>
      <p:ext uri="{BB962C8B-B14F-4D97-AF65-F5344CB8AC3E}">
        <p14:creationId xmlns:p14="http://schemas.microsoft.com/office/powerpoint/2010/main" val="2055074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23CF-8272-86E9-7F49-C1A6B338CDF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00A55243-AA13-F56A-6CC2-08E70ABD16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E5F77F9-4849-57C5-93DC-0F3083F2CF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C4C0851-2CE0-B9D5-E735-725F177AB1F6}"/>
              </a:ext>
            </a:extLst>
          </p:cNvPr>
          <p:cNvSpPr>
            <a:spLocks noGrp="1"/>
          </p:cNvSpPr>
          <p:nvPr>
            <p:ph type="dt" sz="half" idx="10"/>
          </p:nvPr>
        </p:nvSpPr>
        <p:spPr/>
        <p:txBody>
          <a:bodyPr/>
          <a:lstStyle/>
          <a:p>
            <a:fld id="{D5EFCA76-CA8F-6E4D-9AC8-FA13531067D2}" type="datetimeFigureOut">
              <a:rPr lang="en-GB" smtClean="0"/>
              <a:t>29/10/2023</a:t>
            </a:fld>
            <a:endParaRPr lang="en-GB"/>
          </a:p>
        </p:txBody>
      </p:sp>
      <p:sp>
        <p:nvSpPr>
          <p:cNvPr id="6" name="Footer Placeholder 5">
            <a:extLst>
              <a:ext uri="{FF2B5EF4-FFF2-40B4-BE49-F238E27FC236}">
                <a16:creationId xmlns:a16="http://schemas.microsoft.com/office/drawing/2014/main" id="{974FAC2E-DF7F-E5BD-7363-B11C80EB214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1DDBF8A-5F5E-DC39-9918-7BDC47E2A3B5}"/>
              </a:ext>
            </a:extLst>
          </p:cNvPr>
          <p:cNvSpPr>
            <a:spLocks noGrp="1"/>
          </p:cNvSpPr>
          <p:nvPr>
            <p:ph type="sldNum" sz="quarter" idx="12"/>
          </p:nvPr>
        </p:nvSpPr>
        <p:spPr/>
        <p:txBody>
          <a:bodyPr/>
          <a:lstStyle/>
          <a:p>
            <a:fld id="{8F5D3B65-9FBE-BB4B-A49E-AE6B53EE294B}" type="slidenum">
              <a:rPr lang="en-GB" smtClean="0"/>
              <a:t>‹#›</a:t>
            </a:fld>
            <a:endParaRPr lang="en-GB"/>
          </a:p>
        </p:txBody>
      </p:sp>
    </p:spTree>
    <p:extLst>
      <p:ext uri="{BB962C8B-B14F-4D97-AF65-F5344CB8AC3E}">
        <p14:creationId xmlns:p14="http://schemas.microsoft.com/office/powerpoint/2010/main" val="1596722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E4936C-91E7-356C-3602-1179697E6C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DEB3ABB5-B299-91E6-73D4-843164B693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1643A3D-823F-31A7-7374-87615D97BF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EFCA76-CA8F-6E4D-9AC8-FA13531067D2}" type="datetimeFigureOut">
              <a:rPr lang="en-GB" smtClean="0"/>
              <a:t>29/10/2023</a:t>
            </a:fld>
            <a:endParaRPr lang="en-GB"/>
          </a:p>
        </p:txBody>
      </p:sp>
      <p:sp>
        <p:nvSpPr>
          <p:cNvPr id="5" name="Footer Placeholder 4">
            <a:extLst>
              <a:ext uri="{FF2B5EF4-FFF2-40B4-BE49-F238E27FC236}">
                <a16:creationId xmlns:a16="http://schemas.microsoft.com/office/drawing/2014/main" id="{2577268F-3313-1D18-AA5A-954ED1D358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0DF678-FFCE-3B68-0797-875E8070D5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5D3B65-9FBE-BB4B-A49E-AE6B53EE294B}" type="slidenum">
              <a:rPr lang="en-GB" smtClean="0"/>
              <a:t>‹#›</a:t>
            </a:fld>
            <a:endParaRPr lang="en-GB"/>
          </a:p>
        </p:txBody>
      </p:sp>
    </p:spTree>
    <p:extLst>
      <p:ext uri="{BB962C8B-B14F-4D97-AF65-F5344CB8AC3E}">
        <p14:creationId xmlns:p14="http://schemas.microsoft.com/office/powerpoint/2010/main" val="49001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33AE9F-731A-2631-B87A-1901EBAC17DF}"/>
              </a:ext>
            </a:extLst>
          </p:cNvPr>
          <p:cNvSpPr>
            <a:spLocks noGrp="1"/>
          </p:cNvSpPr>
          <p:nvPr>
            <p:ph type="ctrTitle"/>
          </p:nvPr>
        </p:nvSpPr>
        <p:spPr>
          <a:xfrm>
            <a:off x="1524000" y="1122363"/>
            <a:ext cx="9144000" cy="2387600"/>
          </a:xfrm>
        </p:spPr>
        <p:txBody>
          <a:bodyPr>
            <a:normAutofit/>
          </a:bodyPr>
          <a:lstStyle/>
          <a:p>
            <a:r>
              <a:rPr lang="en-GB" dirty="0"/>
              <a:t>Applied Data Science</a:t>
            </a:r>
            <a:br>
              <a:rPr lang="en-GB" dirty="0"/>
            </a:br>
            <a:r>
              <a:rPr lang="en-GB" sz="4000" dirty="0"/>
              <a:t>L9. k nearest neighbours</a:t>
            </a:r>
          </a:p>
        </p:txBody>
      </p:sp>
      <p:sp>
        <p:nvSpPr>
          <p:cNvPr id="5" name="Subtitle 2">
            <a:extLst>
              <a:ext uri="{FF2B5EF4-FFF2-40B4-BE49-F238E27FC236}">
                <a16:creationId xmlns:a16="http://schemas.microsoft.com/office/drawing/2014/main" id="{ECCA09A8-630A-2C8F-8E6B-6B435E55F1C2}"/>
              </a:ext>
            </a:extLst>
          </p:cNvPr>
          <p:cNvSpPr>
            <a:spLocks noGrp="1"/>
          </p:cNvSpPr>
          <p:nvPr>
            <p:ph type="subTitle" idx="1"/>
          </p:nvPr>
        </p:nvSpPr>
        <p:spPr>
          <a:xfrm>
            <a:off x="1524000" y="3602038"/>
            <a:ext cx="9144000" cy="1655762"/>
          </a:xfrm>
        </p:spPr>
        <p:txBody>
          <a:bodyPr>
            <a:normAutofit lnSpcReduction="10000"/>
          </a:bodyPr>
          <a:lstStyle/>
          <a:p>
            <a:endParaRPr lang="en-GB" dirty="0"/>
          </a:p>
          <a:p>
            <a:endParaRPr lang="en-GB" dirty="0"/>
          </a:p>
          <a:p>
            <a:pPr algn="l"/>
            <a:r>
              <a:rPr lang="en-GB" dirty="0"/>
              <a:t>Irina </a:t>
            </a:r>
            <a:r>
              <a:rPr lang="en-GB" dirty="0" err="1"/>
              <a:t>Mohorianu</a:t>
            </a:r>
            <a:endParaRPr lang="en-GB" dirty="0"/>
          </a:p>
          <a:p>
            <a:pPr algn="l"/>
            <a:r>
              <a:rPr lang="en-GB" dirty="0"/>
              <a:t>Head of Bioinformatics/ Scientific Computing @CSCI</a:t>
            </a:r>
          </a:p>
        </p:txBody>
      </p:sp>
    </p:spTree>
    <p:extLst>
      <p:ext uri="{BB962C8B-B14F-4D97-AF65-F5344CB8AC3E}">
        <p14:creationId xmlns:p14="http://schemas.microsoft.com/office/powerpoint/2010/main" val="1118966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EFD08-B997-D55A-4848-8075D17AF1A5}"/>
              </a:ext>
            </a:extLst>
          </p:cNvPr>
          <p:cNvSpPr>
            <a:spLocks noGrp="1"/>
          </p:cNvSpPr>
          <p:nvPr>
            <p:ph type="title"/>
          </p:nvPr>
        </p:nvSpPr>
        <p:spPr/>
        <p:txBody>
          <a:bodyPr/>
          <a:lstStyle/>
          <a:p>
            <a:r>
              <a:rPr lang="en-GB" dirty="0"/>
              <a:t>K nearest neighbours.</a:t>
            </a:r>
            <a:br>
              <a:rPr lang="en-GB" dirty="0"/>
            </a:br>
            <a:r>
              <a:rPr lang="en-GB" dirty="0"/>
              <a:t>Algorithm and parameters</a:t>
            </a:r>
          </a:p>
        </p:txBody>
      </p:sp>
      <p:pic>
        <p:nvPicPr>
          <p:cNvPr id="4" name="Picture 3">
            <a:extLst>
              <a:ext uri="{FF2B5EF4-FFF2-40B4-BE49-F238E27FC236}">
                <a16:creationId xmlns:a16="http://schemas.microsoft.com/office/drawing/2014/main" id="{E1E38211-4D41-07FF-2BC7-2577C8360E5C}"/>
              </a:ext>
            </a:extLst>
          </p:cNvPr>
          <p:cNvPicPr>
            <a:picLocks noChangeAspect="1"/>
          </p:cNvPicPr>
          <p:nvPr/>
        </p:nvPicPr>
        <p:blipFill>
          <a:blip r:embed="rId2"/>
          <a:stretch>
            <a:fillRect/>
          </a:stretch>
        </p:blipFill>
        <p:spPr>
          <a:xfrm>
            <a:off x="838200" y="1690688"/>
            <a:ext cx="7772400" cy="4949362"/>
          </a:xfrm>
          <a:prstGeom prst="rect">
            <a:avLst/>
          </a:prstGeom>
        </p:spPr>
      </p:pic>
    </p:spTree>
    <p:extLst>
      <p:ext uri="{BB962C8B-B14F-4D97-AF65-F5344CB8AC3E}">
        <p14:creationId xmlns:p14="http://schemas.microsoft.com/office/powerpoint/2010/main" val="1547243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F11FD-B730-F732-2888-6FE3392E996D}"/>
              </a:ext>
            </a:extLst>
          </p:cNvPr>
          <p:cNvSpPr>
            <a:spLocks noGrp="1"/>
          </p:cNvSpPr>
          <p:nvPr>
            <p:ph type="title"/>
          </p:nvPr>
        </p:nvSpPr>
        <p:spPr/>
        <p:txBody>
          <a:bodyPr/>
          <a:lstStyle/>
          <a:p>
            <a:r>
              <a:rPr lang="en-GB" dirty="0"/>
              <a:t>K nearest neighbours.</a:t>
            </a:r>
            <a:br>
              <a:rPr lang="en-GB" dirty="0"/>
            </a:br>
            <a:r>
              <a:rPr lang="en-GB" dirty="0"/>
              <a:t>Example 1</a:t>
            </a:r>
          </a:p>
        </p:txBody>
      </p:sp>
      <p:pic>
        <p:nvPicPr>
          <p:cNvPr id="6" name="Picture 5">
            <a:extLst>
              <a:ext uri="{FF2B5EF4-FFF2-40B4-BE49-F238E27FC236}">
                <a16:creationId xmlns:a16="http://schemas.microsoft.com/office/drawing/2014/main" id="{F1359CF3-FB57-62FC-0622-A5F08663D47C}"/>
              </a:ext>
            </a:extLst>
          </p:cNvPr>
          <p:cNvPicPr>
            <a:picLocks noChangeAspect="1"/>
          </p:cNvPicPr>
          <p:nvPr/>
        </p:nvPicPr>
        <p:blipFill>
          <a:blip r:embed="rId2"/>
          <a:stretch>
            <a:fillRect/>
          </a:stretch>
        </p:blipFill>
        <p:spPr>
          <a:xfrm>
            <a:off x="838200" y="1776387"/>
            <a:ext cx="5511800" cy="2641010"/>
          </a:xfrm>
          <a:prstGeom prst="rect">
            <a:avLst/>
          </a:prstGeom>
        </p:spPr>
      </p:pic>
      <p:pic>
        <p:nvPicPr>
          <p:cNvPr id="7" name="Picture 6">
            <a:extLst>
              <a:ext uri="{FF2B5EF4-FFF2-40B4-BE49-F238E27FC236}">
                <a16:creationId xmlns:a16="http://schemas.microsoft.com/office/drawing/2014/main" id="{81B4EECA-9666-417C-927E-B1A912696689}"/>
              </a:ext>
            </a:extLst>
          </p:cNvPr>
          <p:cNvPicPr>
            <a:picLocks noChangeAspect="1"/>
          </p:cNvPicPr>
          <p:nvPr/>
        </p:nvPicPr>
        <p:blipFill>
          <a:blip r:embed="rId3"/>
          <a:stretch>
            <a:fillRect/>
          </a:stretch>
        </p:blipFill>
        <p:spPr>
          <a:xfrm>
            <a:off x="6473840" y="1465108"/>
            <a:ext cx="5460641" cy="4434280"/>
          </a:xfrm>
          <a:prstGeom prst="rect">
            <a:avLst/>
          </a:prstGeom>
        </p:spPr>
      </p:pic>
    </p:spTree>
    <p:extLst>
      <p:ext uri="{BB962C8B-B14F-4D97-AF65-F5344CB8AC3E}">
        <p14:creationId xmlns:p14="http://schemas.microsoft.com/office/powerpoint/2010/main" val="143199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D0737-9202-C632-07DD-3761EF7FDC40}"/>
              </a:ext>
            </a:extLst>
          </p:cNvPr>
          <p:cNvSpPr>
            <a:spLocks noGrp="1"/>
          </p:cNvSpPr>
          <p:nvPr>
            <p:ph type="title"/>
          </p:nvPr>
        </p:nvSpPr>
        <p:spPr/>
        <p:txBody>
          <a:bodyPr/>
          <a:lstStyle/>
          <a:p>
            <a:r>
              <a:rPr lang="en-GB" dirty="0"/>
              <a:t>K nearest neighbours.</a:t>
            </a:r>
            <a:br>
              <a:rPr lang="en-GB" dirty="0"/>
            </a:br>
            <a:r>
              <a:rPr lang="en-GB" dirty="0"/>
              <a:t>Example 1</a:t>
            </a:r>
          </a:p>
        </p:txBody>
      </p:sp>
      <p:pic>
        <p:nvPicPr>
          <p:cNvPr id="4" name="Picture 3">
            <a:extLst>
              <a:ext uri="{FF2B5EF4-FFF2-40B4-BE49-F238E27FC236}">
                <a16:creationId xmlns:a16="http://schemas.microsoft.com/office/drawing/2014/main" id="{D90D8C0A-D659-A70E-074D-5A946A1406B9}"/>
              </a:ext>
            </a:extLst>
          </p:cNvPr>
          <p:cNvPicPr>
            <a:picLocks noChangeAspect="1"/>
          </p:cNvPicPr>
          <p:nvPr/>
        </p:nvPicPr>
        <p:blipFill>
          <a:blip r:embed="rId2"/>
          <a:stretch>
            <a:fillRect/>
          </a:stretch>
        </p:blipFill>
        <p:spPr>
          <a:xfrm>
            <a:off x="595642" y="1730444"/>
            <a:ext cx="5461774" cy="4435200"/>
          </a:xfrm>
          <a:prstGeom prst="rect">
            <a:avLst/>
          </a:prstGeom>
        </p:spPr>
      </p:pic>
      <p:pic>
        <p:nvPicPr>
          <p:cNvPr id="5" name="Picture 4">
            <a:extLst>
              <a:ext uri="{FF2B5EF4-FFF2-40B4-BE49-F238E27FC236}">
                <a16:creationId xmlns:a16="http://schemas.microsoft.com/office/drawing/2014/main" id="{40C2CA26-6FAA-FC29-5D1A-DCA98915BB81}"/>
              </a:ext>
            </a:extLst>
          </p:cNvPr>
          <p:cNvPicPr>
            <a:picLocks noChangeAspect="1"/>
          </p:cNvPicPr>
          <p:nvPr/>
        </p:nvPicPr>
        <p:blipFill>
          <a:blip r:embed="rId3"/>
          <a:stretch>
            <a:fillRect/>
          </a:stretch>
        </p:blipFill>
        <p:spPr>
          <a:xfrm>
            <a:off x="6057416" y="1763282"/>
            <a:ext cx="6045132" cy="3783723"/>
          </a:xfrm>
          <a:prstGeom prst="rect">
            <a:avLst/>
          </a:prstGeom>
        </p:spPr>
      </p:pic>
    </p:spTree>
    <p:extLst>
      <p:ext uri="{BB962C8B-B14F-4D97-AF65-F5344CB8AC3E}">
        <p14:creationId xmlns:p14="http://schemas.microsoft.com/office/powerpoint/2010/main" val="373751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F11FD-B730-F732-2888-6FE3392E996D}"/>
              </a:ext>
            </a:extLst>
          </p:cNvPr>
          <p:cNvSpPr>
            <a:spLocks noGrp="1"/>
          </p:cNvSpPr>
          <p:nvPr>
            <p:ph type="title"/>
          </p:nvPr>
        </p:nvSpPr>
        <p:spPr/>
        <p:txBody>
          <a:bodyPr/>
          <a:lstStyle/>
          <a:p>
            <a:r>
              <a:rPr lang="en-GB" dirty="0"/>
              <a:t>K nearest neighbours.</a:t>
            </a:r>
            <a:br>
              <a:rPr lang="en-GB" dirty="0"/>
            </a:br>
            <a:r>
              <a:rPr lang="en-GB" dirty="0"/>
              <a:t>Example 1</a:t>
            </a:r>
          </a:p>
        </p:txBody>
      </p:sp>
      <p:pic>
        <p:nvPicPr>
          <p:cNvPr id="3" name="Picture 2">
            <a:extLst>
              <a:ext uri="{FF2B5EF4-FFF2-40B4-BE49-F238E27FC236}">
                <a16:creationId xmlns:a16="http://schemas.microsoft.com/office/drawing/2014/main" id="{A9D49C2F-350A-6742-493F-3BA236A43EF2}"/>
              </a:ext>
            </a:extLst>
          </p:cNvPr>
          <p:cNvPicPr>
            <a:picLocks noChangeAspect="1"/>
          </p:cNvPicPr>
          <p:nvPr/>
        </p:nvPicPr>
        <p:blipFill>
          <a:blip r:embed="rId2"/>
          <a:stretch>
            <a:fillRect/>
          </a:stretch>
        </p:blipFill>
        <p:spPr>
          <a:xfrm>
            <a:off x="553720" y="2008083"/>
            <a:ext cx="7772400" cy="4000073"/>
          </a:xfrm>
          <a:prstGeom prst="rect">
            <a:avLst/>
          </a:prstGeom>
        </p:spPr>
      </p:pic>
      <p:sp>
        <p:nvSpPr>
          <p:cNvPr id="5" name="TextBox 4">
            <a:extLst>
              <a:ext uri="{FF2B5EF4-FFF2-40B4-BE49-F238E27FC236}">
                <a16:creationId xmlns:a16="http://schemas.microsoft.com/office/drawing/2014/main" id="{1DD031F3-D4D8-DF0B-6D02-F577754F9BB5}"/>
              </a:ext>
            </a:extLst>
          </p:cNvPr>
          <p:cNvSpPr txBox="1"/>
          <p:nvPr/>
        </p:nvSpPr>
        <p:spPr>
          <a:xfrm>
            <a:off x="4585897" y="6308209"/>
            <a:ext cx="7480446" cy="369332"/>
          </a:xfrm>
          <a:prstGeom prst="rect">
            <a:avLst/>
          </a:prstGeom>
          <a:noFill/>
        </p:spPr>
        <p:txBody>
          <a:bodyPr wrap="none" rtlCol="0">
            <a:spAutoFit/>
          </a:bodyPr>
          <a:lstStyle/>
          <a:p>
            <a:r>
              <a:rPr lang="en-GB" dirty="0"/>
              <a:t>The model overfits on the training data and fails to generalise on the test data</a:t>
            </a:r>
          </a:p>
        </p:txBody>
      </p:sp>
    </p:spTree>
    <p:extLst>
      <p:ext uri="{BB962C8B-B14F-4D97-AF65-F5344CB8AC3E}">
        <p14:creationId xmlns:p14="http://schemas.microsoft.com/office/powerpoint/2010/main" val="298137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F11FD-B730-F732-2888-6FE3392E996D}"/>
              </a:ext>
            </a:extLst>
          </p:cNvPr>
          <p:cNvSpPr>
            <a:spLocks noGrp="1"/>
          </p:cNvSpPr>
          <p:nvPr>
            <p:ph type="title"/>
          </p:nvPr>
        </p:nvSpPr>
        <p:spPr/>
        <p:txBody>
          <a:bodyPr/>
          <a:lstStyle/>
          <a:p>
            <a:r>
              <a:rPr lang="en-GB" dirty="0"/>
              <a:t>K nearest neighbours.</a:t>
            </a:r>
            <a:br>
              <a:rPr lang="en-GB" dirty="0"/>
            </a:br>
            <a:r>
              <a:rPr lang="en-GB" dirty="0"/>
              <a:t>Bias/variance trade-off</a:t>
            </a:r>
          </a:p>
        </p:txBody>
      </p:sp>
      <p:sp>
        <p:nvSpPr>
          <p:cNvPr id="4" name="TextBox 3">
            <a:extLst>
              <a:ext uri="{FF2B5EF4-FFF2-40B4-BE49-F238E27FC236}">
                <a16:creationId xmlns:a16="http://schemas.microsoft.com/office/drawing/2014/main" id="{57A85B16-2C29-D66E-1319-B4BD78D87CF8}"/>
              </a:ext>
            </a:extLst>
          </p:cNvPr>
          <p:cNvSpPr txBox="1"/>
          <p:nvPr/>
        </p:nvSpPr>
        <p:spPr>
          <a:xfrm>
            <a:off x="281608" y="1951538"/>
            <a:ext cx="6506817" cy="4247317"/>
          </a:xfrm>
          <a:prstGeom prst="rect">
            <a:avLst/>
          </a:prstGeom>
          <a:noFill/>
        </p:spPr>
        <p:txBody>
          <a:bodyPr wrap="square">
            <a:spAutoFit/>
          </a:bodyPr>
          <a:lstStyle/>
          <a:p>
            <a:pPr algn="l"/>
            <a:r>
              <a:rPr lang="en-GB" b="0" i="0" u="none" strike="noStrike" dirty="0">
                <a:solidFill>
                  <a:srgbClr val="333333"/>
                </a:solidFill>
                <a:effectLst/>
                <a:latin typeface="Helvetica Neue" panose="02000503000000020004" pitchFamily="2" charset="0"/>
              </a:rPr>
              <a:t>The bias–variance </a:t>
            </a:r>
            <a:r>
              <a:rPr lang="en-GB" b="0" i="0" u="none" strike="noStrike" dirty="0" err="1">
                <a:solidFill>
                  <a:srgbClr val="333333"/>
                </a:solidFill>
                <a:effectLst/>
                <a:latin typeface="Helvetica Neue" panose="02000503000000020004" pitchFamily="2" charset="0"/>
              </a:rPr>
              <a:t>tradeoff</a:t>
            </a:r>
            <a:r>
              <a:rPr lang="en-GB" b="0" i="0" u="none" strike="noStrike" dirty="0">
                <a:solidFill>
                  <a:srgbClr val="333333"/>
                </a:solidFill>
                <a:effectLst/>
                <a:latin typeface="Helvetica Neue" panose="02000503000000020004" pitchFamily="2" charset="0"/>
              </a:rPr>
              <a:t> is the problem of simultaneously minimizing two sources of error that prevent supervised learning algorithms from generalizing beyond their training set</a:t>
            </a:r>
          </a:p>
          <a:p>
            <a:pPr algn="l"/>
            <a:endParaRPr lang="en-GB" b="0" i="0" u="none" strike="noStrike" dirty="0">
              <a:solidFill>
                <a:srgbClr val="333333"/>
              </a:solidFill>
              <a:effectLst/>
              <a:latin typeface="Helvetica Neue" panose="02000503000000020004" pitchFamily="2" charset="0"/>
            </a:endParaRPr>
          </a:p>
          <a:p>
            <a:pPr algn="l">
              <a:buFont typeface="Arial" panose="020B0604020202020204" pitchFamily="34" charset="0"/>
              <a:buChar char="•"/>
            </a:pPr>
            <a:r>
              <a:rPr lang="en-GB" b="0" i="0" u="none" strike="noStrike" dirty="0">
                <a:solidFill>
                  <a:srgbClr val="333333"/>
                </a:solidFill>
                <a:effectLst/>
                <a:latin typeface="Helvetica Neue" panose="02000503000000020004" pitchFamily="2" charset="0"/>
              </a:rPr>
              <a:t>The bias is error from erroneous assumptions in the learning algorithm. High bias can cause an algorithm to miss the relevant relations between features and target outputs (underfitting).</a:t>
            </a:r>
          </a:p>
          <a:p>
            <a:pPr algn="l"/>
            <a:endParaRPr lang="en-GB" b="0" i="0" u="none" strike="noStrike" dirty="0">
              <a:solidFill>
                <a:srgbClr val="333333"/>
              </a:solidFill>
              <a:effectLst/>
              <a:latin typeface="Helvetica Neue" panose="02000503000000020004" pitchFamily="2" charset="0"/>
            </a:endParaRPr>
          </a:p>
          <a:p>
            <a:pPr algn="l">
              <a:buFont typeface="Arial" panose="020B0604020202020204" pitchFamily="34" charset="0"/>
              <a:buChar char="•"/>
            </a:pPr>
            <a:r>
              <a:rPr lang="en-GB" b="0" i="0" u="none" strike="noStrike" dirty="0">
                <a:solidFill>
                  <a:srgbClr val="333333"/>
                </a:solidFill>
                <a:effectLst/>
                <a:latin typeface="Helvetica Neue" panose="02000503000000020004" pitchFamily="2" charset="0"/>
              </a:rPr>
              <a:t>The variance is error from sensitivity to small fluctuations in the training set. High variance can cause an algorithm to model the random noise in the training data, rather than the intended outputs (overfitting).</a:t>
            </a:r>
          </a:p>
          <a:p>
            <a:pPr algn="l"/>
            <a:r>
              <a:rPr lang="en-GB" b="0" i="0" u="none" strike="noStrike" dirty="0">
                <a:solidFill>
                  <a:srgbClr val="333333"/>
                </a:solidFill>
                <a:effectLst/>
                <a:latin typeface="Helvetica Neue" panose="02000503000000020004" pitchFamily="2" charset="0"/>
              </a:rPr>
              <a:t>To demonstrate this phenomenon, let us look at the performance of the </a:t>
            </a:r>
            <a:r>
              <a:rPr lang="en-GB" b="0" i="1" u="none" strike="noStrike" dirty="0">
                <a:solidFill>
                  <a:srgbClr val="333333"/>
                </a:solidFill>
                <a:effectLst/>
                <a:latin typeface="Helvetica Neue" panose="02000503000000020004" pitchFamily="2" charset="0"/>
              </a:rPr>
              <a:t>k</a:t>
            </a:r>
            <a:r>
              <a:rPr lang="en-GB" b="0" i="0" u="none" strike="noStrike" dirty="0">
                <a:solidFill>
                  <a:srgbClr val="333333"/>
                </a:solidFill>
                <a:effectLst/>
                <a:latin typeface="Helvetica Neue" panose="02000503000000020004" pitchFamily="2" charset="0"/>
              </a:rPr>
              <a:t>-</a:t>
            </a:r>
            <a:r>
              <a:rPr lang="en-GB" b="0" i="0" u="none" strike="noStrike" dirty="0" err="1">
                <a:solidFill>
                  <a:srgbClr val="333333"/>
                </a:solidFill>
                <a:effectLst/>
                <a:latin typeface="Helvetica Neue" panose="02000503000000020004" pitchFamily="2" charset="0"/>
              </a:rPr>
              <a:t>nn</a:t>
            </a:r>
            <a:r>
              <a:rPr lang="en-GB" b="0" i="0" u="none" strike="noStrike" dirty="0">
                <a:solidFill>
                  <a:srgbClr val="333333"/>
                </a:solidFill>
                <a:effectLst/>
                <a:latin typeface="Helvetica Neue" panose="02000503000000020004" pitchFamily="2" charset="0"/>
              </a:rPr>
              <a:t> classifier over a range of values of </a:t>
            </a:r>
            <a:r>
              <a:rPr lang="en-GB" b="0" i="1" u="none" strike="noStrike" dirty="0">
                <a:solidFill>
                  <a:srgbClr val="333333"/>
                </a:solidFill>
                <a:effectLst/>
                <a:latin typeface="Helvetica Neue" panose="02000503000000020004" pitchFamily="2" charset="0"/>
              </a:rPr>
              <a:t>k</a:t>
            </a:r>
            <a:r>
              <a:rPr lang="en-GB" b="0" i="0" u="none" strike="noStrike" dirty="0">
                <a:solidFill>
                  <a:srgbClr val="333333"/>
                </a:solidFill>
                <a:effectLst/>
                <a:latin typeface="Helvetica Neue" panose="02000503000000020004" pitchFamily="2" charset="0"/>
              </a:rPr>
              <a:t>. </a:t>
            </a:r>
          </a:p>
        </p:txBody>
      </p:sp>
      <p:pic>
        <p:nvPicPr>
          <p:cNvPr id="3" name="Picture 2">
            <a:extLst>
              <a:ext uri="{FF2B5EF4-FFF2-40B4-BE49-F238E27FC236}">
                <a16:creationId xmlns:a16="http://schemas.microsoft.com/office/drawing/2014/main" id="{DC151067-19DF-6976-3661-5CB885CC5F6D}"/>
              </a:ext>
            </a:extLst>
          </p:cNvPr>
          <p:cNvPicPr>
            <a:picLocks noChangeAspect="1"/>
          </p:cNvPicPr>
          <p:nvPr/>
        </p:nvPicPr>
        <p:blipFill rotWithShape="1">
          <a:blip r:embed="rId2"/>
          <a:srcRect r="3056"/>
          <a:stretch/>
        </p:blipFill>
        <p:spPr>
          <a:xfrm>
            <a:off x="6788425" y="2213804"/>
            <a:ext cx="5335265" cy="3434985"/>
          </a:xfrm>
          <a:prstGeom prst="rect">
            <a:avLst/>
          </a:prstGeom>
        </p:spPr>
      </p:pic>
      <p:sp>
        <p:nvSpPr>
          <p:cNvPr id="7" name="TextBox 6">
            <a:extLst>
              <a:ext uri="{FF2B5EF4-FFF2-40B4-BE49-F238E27FC236}">
                <a16:creationId xmlns:a16="http://schemas.microsoft.com/office/drawing/2014/main" id="{11DFBAF0-E4F0-68AF-E3B8-B497AA02A173}"/>
              </a:ext>
            </a:extLst>
          </p:cNvPr>
          <p:cNvSpPr txBox="1"/>
          <p:nvPr/>
        </p:nvSpPr>
        <p:spPr>
          <a:xfrm>
            <a:off x="7484165" y="4651666"/>
            <a:ext cx="1160767" cy="369332"/>
          </a:xfrm>
          <a:prstGeom prst="rect">
            <a:avLst/>
          </a:prstGeom>
          <a:noFill/>
        </p:spPr>
        <p:txBody>
          <a:bodyPr wrap="none" rtlCol="0">
            <a:spAutoFit/>
          </a:bodyPr>
          <a:lstStyle/>
          <a:p>
            <a:r>
              <a:rPr lang="en-GB" dirty="0"/>
              <a:t>overfitting</a:t>
            </a:r>
          </a:p>
        </p:txBody>
      </p:sp>
      <p:sp>
        <p:nvSpPr>
          <p:cNvPr id="8" name="TextBox 7">
            <a:extLst>
              <a:ext uri="{FF2B5EF4-FFF2-40B4-BE49-F238E27FC236}">
                <a16:creationId xmlns:a16="http://schemas.microsoft.com/office/drawing/2014/main" id="{DB5C6C66-4B2E-18E1-4FEA-FB2D80E28273}"/>
              </a:ext>
            </a:extLst>
          </p:cNvPr>
          <p:cNvSpPr txBox="1"/>
          <p:nvPr/>
        </p:nvSpPr>
        <p:spPr>
          <a:xfrm>
            <a:off x="10606894" y="2419539"/>
            <a:ext cx="1303498" cy="369332"/>
          </a:xfrm>
          <a:prstGeom prst="rect">
            <a:avLst/>
          </a:prstGeom>
          <a:noFill/>
        </p:spPr>
        <p:txBody>
          <a:bodyPr wrap="none" rtlCol="0">
            <a:spAutoFit/>
          </a:bodyPr>
          <a:lstStyle/>
          <a:p>
            <a:r>
              <a:rPr lang="en-GB" dirty="0"/>
              <a:t>underfitting</a:t>
            </a:r>
          </a:p>
        </p:txBody>
      </p:sp>
      <p:sp>
        <p:nvSpPr>
          <p:cNvPr id="9" name="TextBox 8">
            <a:extLst>
              <a:ext uri="{FF2B5EF4-FFF2-40B4-BE49-F238E27FC236}">
                <a16:creationId xmlns:a16="http://schemas.microsoft.com/office/drawing/2014/main" id="{75B5D1A7-9F7D-1895-2DD5-D4DF970179BE}"/>
              </a:ext>
            </a:extLst>
          </p:cNvPr>
          <p:cNvSpPr txBox="1"/>
          <p:nvPr/>
        </p:nvSpPr>
        <p:spPr>
          <a:xfrm>
            <a:off x="7905522" y="3429000"/>
            <a:ext cx="2410403" cy="369332"/>
          </a:xfrm>
          <a:prstGeom prst="rect">
            <a:avLst/>
          </a:prstGeom>
          <a:noFill/>
        </p:spPr>
        <p:txBody>
          <a:bodyPr wrap="none" rtlCol="0">
            <a:spAutoFit/>
          </a:bodyPr>
          <a:lstStyle/>
          <a:p>
            <a:r>
              <a:rPr lang="en-GB" dirty="0"/>
              <a:t>Plateau – keep it simple</a:t>
            </a:r>
          </a:p>
        </p:txBody>
      </p:sp>
    </p:spTree>
    <p:extLst>
      <p:ext uri="{BB962C8B-B14F-4D97-AF65-F5344CB8AC3E}">
        <p14:creationId xmlns:p14="http://schemas.microsoft.com/office/powerpoint/2010/main" val="30961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F11FD-B730-F732-2888-6FE3392E996D}"/>
              </a:ext>
            </a:extLst>
          </p:cNvPr>
          <p:cNvSpPr>
            <a:spLocks noGrp="1"/>
          </p:cNvSpPr>
          <p:nvPr>
            <p:ph type="title"/>
          </p:nvPr>
        </p:nvSpPr>
        <p:spPr/>
        <p:txBody>
          <a:bodyPr/>
          <a:lstStyle/>
          <a:p>
            <a:r>
              <a:rPr lang="en-GB" dirty="0"/>
              <a:t>K nearest neighbours.</a:t>
            </a:r>
            <a:br>
              <a:rPr lang="en-GB" dirty="0"/>
            </a:br>
            <a:r>
              <a:rPr lang="en-GB" dirty="0"/>
              <a:t>Bias/variance trade-off</a:t>
            </a:r>
          </a:p>
        </p:txBody>
      </p:sp>
      <p:pic>
        <p:nvPicPr>
          <p:cNvPr id="5" name="Picture 4">
            <a:extLst>
              <a:ext uri="{FF2B5EF4-FFF2-40B4-BE49-F238E27FC236}">
                <a16:creationId xmlns:a16="http://schemas.microsoft.com/office/drawing/2014/main" id="{E835B790-EA62-CF14-4726-06C343F72DAC}"/>
              </a:ext>
            </a:extLst>
          </p:cNvPr>
          <p:cNvPicPr>
            <a:picLocks noChangeAspect="1"/>
          </p:cNvPicPr>
          <p:nvPr/>
        </p:nvPicPr>
        <p:blipFill>
          <a:blip r:embed="rId2"/>
          <a:stretch>
            <a:fillRect/>
          </a:stretch>
        </p:blipFill>
        <p:spPr>
          <a:xfrm>
            <a:off x="838200" y="1797026"/>
            <a:ext cx="7772400" cy="1135017"/>
          </a:xfrm>
          <a:prstGeom prst="rect">
            <a:avLst/>
          </a:prstGeom>
        </p:spPr>
      </p:pic>
      <p:pic>
        <p:nvPicPr>
          <p:cNvPr id="6" name="Picture 5">
            <a:extLst>
              <a:ext uri="{FF2B5EF4-FFF2-40B4-BE49-F238E27FC236}">
                <a16:creationId xmlns:a16="http://schemas.microsoft.com/office/drawing/2014/main" id="{95709E12-930B-0B93-5229-749E92182506}"/>
              </a:ext>
            </a:extLst>
          </p:cNvPr>
          <p:cNvPicPr>
            <a:picLocks noChangeAspect="1"/>
          </p:cNvPicPr>
          <p:nvPr/>
        </p:nvPicPr>
        <p:blipFill>
          <a:blip r:embed="rId3"/>
          <a:stretch>
            <a:fillRect/>
          </a:stretch>
        </p:blipFill>
        <p:spPr>
          <a:xfrm>
            <a:off x="838200" y="3008564"/>
            <a:ext cx="7772400" cy="3644820"/>
          </a:xfrm>
          <a:prstGeom prst="rect">
            <a:avLst/>
          </a:prstGeom>
        </p:spPr>
      </p:pic>
    </p:spTree>
    <p:extLst>
      <p:ext uri="{BB962C8B-B14F-4D97-AF65-F5344CB8AC3E}">
        <p14:creationId xmlns:p14="http://schemas.microsoft.com/office/powerpoint/2010/main" val="6917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26DC-4411-47B3-082E-37B726920286}"/>
              </a:ext>
            </a:extLst>
          </p:cNvPr>
          <p:cNvSpPr>
            <a:spLocks noGrp="1"/>
          </p:cNvSpPr>
          <p:nvPr>
            <p:ph type="title"/>
          </p:nvPr>
        </p:nvSpPr>
        <p:spPr/>
        <p:txBody>
          <a:bodyPr/>
          <a:lstStyle/>
          <a:p>
            <a:r>
              <a:rPr lang="en-GB" dirty="0"/>
              <a:t>K nearest neighbours.</a:t>
            </a:r>
            <a:br>
              <a:rPr lang="en-GB" dirty="0"/>
            </a:br>
            <a:r>
              <a:rPr lang="en-GB" dirty="0"/>
              <a:t>Bias/variance trade-off</a:t>
            </a:r>
          </a:p>
        </p:txBody>
      </p:sp>
      <p:pic>
        <p:nvPicPr>
          <p:cNvPr id="4" name="Picture 3">
            <a:extLst>
              <a:ext uri="{FF2B5EF4-FFF2-40B4-BE49-F238E27FC236}">
                <a16:creationId xmlns:a16="http://schemas.microsoft.com/office/drawing/2014/main" id="{92021EC5-701E-2B34-DDF7-D86216EF3378}"/>
              </a:ext>
            </a:extLst>
          </p:cNvPr>
          <p:cNvPicPr>
            <a:picLocks noChangeAspect="1"/>
          </p:cNvPicPr>
          <p:nvPr/>
        </p:nvPicPr>
        <p:blipFill>
          <a:blip r:embed="rId2"/>
          <a:stretch>
            <a:fillRect/>
          </a:stretch>
        </p:blipFill>
        <p:spPr>
          <a:xfrm>
            <a:off x="8931639" y="0"/>
            <a:ext cx="3260361" cy="6858000"/>
          </a:xfrm>
          <a:prstGeom prst="rect">
            <a:avLst/>
          </a:prstGeom>
        </p:spPr>
      </p:pic>
      <p:pic>
        <p:nvPicPr>
          <p:cNvPr id="5" name="Picture 4">
            <a:extLst>
              <a:ext uri="{FF2B5EF4-FFF2-40B4-BE49-F238E27FC236}">
                <a16:creationId xmlns:a16="http://schemas.microsoft.com/office/drawing/2014/main" id="{EE252BE6-C8E4-1E25-1AFF-603217E87D84}"/>
              </a:ext>
            </a:extLst>
          </p:cNvPr>
          <p:cNvPicPr>
            <a:picLocks noChangeAspect="1"/>
          </p:cNvPicPr>
          <p:nvPr/>
        </p:nvPicPr>
        <p:blipFill rotWithShape="1">
          <a:blip r:embed="rId3"/>
          <a:srcRect r="3056"/>
          <a:stretch/>
        </p:blipFill>
        <p:spPr>
          <a:xfrm>
            <a:off x="993912" y="1885813"/>
            <a:ext cx="5335265" cy="3434985"/>
          </a:xfrm>
          <a:prstGeom prst="rect">
            <a:avLst/>
          </a:prstGeom>
        </p:spPr>
      </p:pic>
      <p:sp>
        <p:nvSpPr>
          <p:cNvPr id="6" name="TextBox 5">
            <a:extLst>
              <a:ext uri="{FF2B5EF4-FFF2-40B4-BE49-F238E27FC236}">
                <a16:creationId xmlns:a16="http://schemas.microsoft.com/office/drawing/2014/main" id="{E468EA11-C3CD-C225-EF07-30EFD7724EE5}"/>
              </a:ext>
            </a:extLst>
          </p:cNvPr>
          <p:cNvSpPr txBox="1"/>
          <p:nvPr/>
        </p:nvSpPr>
        <p:spPr>
          <a:xfrm>
            <a:off x="6576444" y="4888224"/>
            <a:ext cx="1556516" cy="369332"/>
          </a:xfrm>
          <a:prstGeom prst="rect">
            <a:avLst/>
          </a:prstGeom>
          <a:noFill/>
        </p:spPr>
        <p:txBody>
          <a:bodyPr wrap="none" rtlCol="0">
            <a:spAutoFit/>
          </a:bodyPr>
          <a:lstStyle/>
          <a:p>
            <a:r>
              <a:rPr lang="en-GB" dirty="0"/>
              <a:t>Cohen’s Kappa</a:t>
            </a:r>
          </a:p>
        </p:txBody>
      </p:sp>
      <p:pic>
        <p:nvPicPr>
          <p:cNvPr id="7" name="Picture 6">
            <a:extLst>
              <a:ext uri="{FF2B5EF4-FFF2-40B4-BE49-F238E27FC236}">
                <a16:creationId xmlns:a16="http://schemas.microsoft.com/office/drawing/2014/main" id="{B9C1F21C-78CD-C4F1-0E5B-D62555F6CCFF}"/>
              </a:ext>
            </a:extLst>
          </p:cNvPr>
          <p:cNvPicPr>
            <a:picLocks noChangeAspect="1"/>
          </p:cNvPicPr>
          <p:nvPr/>
        </p:nvPicPr>
        <p:blipFill>
          <a:blip r:embed="rId4"/>
          <a:stretch>
            <a:fillRect/>
          </a:stretch>
        </p:blipFill>
        <p:spPr>
          <a:xfrm>
            <a:off x="5588797" y="5419587"/>
            <a:ext cx="3302000" cy="1435100"/>
          </a:xfrm>
          <a:prstGeom prst="rect">
            <a:avLst/>
          </a:prstGeom>
        </p:spPr>
      </p:pic>
      <p:sp>
        <p:nvSpPr>
          <p:cNvPr id="8" name="TextBox 7">
            <a:extLst>
              <a:ext uri="{FF2B5EF4-FFF2-40B4-BE49-F238E27FC236}">
                <a16:creationId xmlns:a16="http://schemas.microsoft.com/office/drawing/2014/main" id="{1C5DE8D1-2B7E-9F3A-9F4F-7CA1EFE77992}"/>
              </a:ext>
            </a:extLst>
          </p:cNvPr>
          <p:cNvSpPr txBox="1"/>
          <p:nvPr/>
        </p:nvSpPr>
        <p:spPr>
          <a:xfrm>
            <a:off x="278296" y="5320798"/>
            <a:ext cx="5310501" cy="1477328"/>
          </a:xfrm>
          <a:prstGeom prst="rect">
            <a:avLst/>
          </a:prstGeom>
          <a:noFill/>
        </p:spPr>
        <p:txBody>
          <a:bodyPr wrap="square" rtlCol="0">
            <a:spAutoFit/>
          </a:bodyPr>
          <a:lstStyle/>
          <a:p>
            <a:r>
              <a:rPr lang="en-GB" dirty="0"/>
              <a:t>Cohen’s Kappa:</a:t>
            </a:r>
          </a:p>
          <a:p>
            <a:r>
              <a:rPr lang="en-GB" dirty="0"/>
              <a:t>O: observed accuracy, E: expected accuracy based on marginal totals of the confusion matrix.</a:t>
            </a:r>
          </a:p>
          <a:p>
            <a:r>
              <a:rPr lang="en-GB" dirty="0"/>
              <a:t>Values between -1 .. 1; </a:t>
            </a:r>
          </a:p>
          <a:p>
            <a:r>
              <a:rPr lang="en-GB" dirty="0"/>
              <a:t>0 corresponds to a random assignment </a:t>
            </a:r>
          </a:p>
        </p:txBody>
      </p:sp>
    </p:spTree>
    <p:extLst>
      <p:ext uri="{BB962C8B-B14F-4D97-AF65-F5344CB8AC3E}">
        <p14:creationId xmlns:p14="http://schemas.microsoft.com/office/powerpoint/2010/main" val="17537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F11FD-B730-F732-2888-6FE3392E996D}"/>
              </a:ext>
            </a:extLst>
          </p:cNvPr>
          <p:cNvSpPr>
            <a:spLocks noGrp="1"/>
          </p:cNvSpPr>
          <p:nvPr>
            <p:ph type="title"/>
          </p:nvPr>
        </p:nvSpPr>
        <p:spPr/>
        <p:txBody>
          <a:bodyPr/>
          <a:lstStyle/>
          <a:p>
            <a:r>
              <a:rPr lang="en-GB" dirty="0"/>
              <a:t>K nearest neighbours.</a:t>
            </a:r>
            <a:br>
              <a:rPr lang="en-GB" dirty="0"/>
            </a:br>
            <a:r>
              <a:rPr lang="en-GB" dirty="0"/>
              <a:t>Bias/variance trade-off</a:t>
            </a:r>
          </a:p>
        </p:txBody>
      </p:sp>
      <p:pic>
        <p:nvPicPr>
          <p:cNvPr id="6" name="Picture 5">
            <a:extLst>
              <a:ext uri="{FF2B5EF4-FFF2-40B4-BE49-F238E27FC236}">
                <a16:creationId xmlns:a16="http://schemas.microsoft.com/office/drawing/2014/main" id="{039DC229-CAF2-5403-2681-1FEAC8194496}"/>
              </a:ext>
            </a:extLst>
          </p:cNvPr>
          <p:cNvPicPr>
            <a:picLocks noChangeAspect="1"/>
          </p:cNvPicPr>
          <p:nvPr/>
        </p:nvPicPr>
        <p:blipFill>
          <a:blip r:embed="rId2"/>
          <a:stretch>
            <a:fillRect/>
          </a:stretch>
        </p:blipFill>
        <p:spPr>
          <a:xfrm>
            <a:off x="673719" y="2085846"/>
            <a:ext cx="5240979" cy="3089358"/>
          </a:xfrm>
          <a:prstGeom prst="rect">
            <a:avLst/>
          </a:prstGeom>
        </p:spPr>
      </p:pic>
      <p:pic>
        <p:nvPicPr>
          <p:cNvPr id="7" name="Picture 6">
            <a:extLst>
              <a:ext uri="{FF2B5EF4-FFF2-40B4-BE49-F238E27FC236}">
                <a16:creationId xmlns:a16="http://schemas.microsoft.com/office/drawing/2014/main" id="{6D07797A-6A51-08A4-4EB5-B386ECE9F35D}"/>
              </a:ext>
            </a:extLst>
          </p:cNvPr>
          <p:cNvPicPr>
            <a:picLocks noChangeAspect="1"/>
          </p:cNvPicPr>
          <p:nvPr/>
        </p:nvPicPr>
        <p:blipFill>
          <a:blip r:embed="rId3"/>
          <a:stretch>
            <a:fillRect/>
          </a:stretch>
        </p:blipFill>
        <p:spPr>
          <a:xfrm>
            <a:off x="5914698" y="2105724"/>
            <a:ext cx="5240978" cy="3089358"/>
          </a:xfrm>
          <a:prstGeom prst="rect">
            <a:avLst/>
          </a:prstGeom>
        </p:spPr>
      </p:pic>
    </p:spTree>
    <p:extLst>
      <p:ext uri="{BB962C8B-B14F-4D97-AF65-F5344CB8AC3E}">
        <p14:creationId xmlns:p14="http://schemas.microsoft.com/office/powerpoint/2010/main" val="3874194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F11FD-B730-F732-2888-6FE3392E996D}"/>
              </a:ext>
            </a:extLst>
          </p:cNvPr>
          <p:cNvSpPr>
            <a:spLocks noGrp="1"/>
          </p:cNvSpPr>
          <p:nvPr>
            <p:ph type="title"/>
          </p:nvPr>
        </p:nvSpPr>
        <p:spPr/>
        <p:txBody>
          <a:bodyPr/>
          <a:lstStyle/>
          <a:p>
            <a:r>
              <a:rPr lang="en-GB" dirty="0"/>
              <a:t>K nearest neighbours.</a:t>
            </a:r>
            <a:br>
              <a:rPr lang="en-GB" dirty="0"/>
            </a:br>
            <a:r>
              <a:rPr lang="en-GB" dirty="0"/>
              <a:t>Bias/variance trade-off</a:t>
            </a:r>
          </a:p>
        </p:txBody>
      </p:sp>
      <p:pic>
        <p:nvPicPr>
          <p:cNvPr id="4" name="Picture 3">
            <a:extLst>
              <a:ext uri="{FF2B5EF4-FFF2-40B4-BE49-F238E27FC236}">
                <a16:creationId xmlns:a16="http://schemas.microsoft.com/office/drawing/2014/main" id="{67A1FEE1-FFB7-BDCA-A1C2-3C34022F5505}"/>
              </a:ext>
            </a:extLst>
          </p:cNvPr>
          <p:cNvPicPr>
            <a:picLocks noChangeAspect="1"/>
          </p:cNvPicPr>
          <p:nvPr/>
        </p:nvPicPr>
        <p:blipFill>
          <a:blip r:embed="rId2"/>
          <a:stretch>
            <a:fillRect/>
          </a:stretch>
        </p:blipFill>
        <p:spPr>
          <a:xfrm>
            <a:off x="4419600" y="1915828"/>
            <a:ext cx="7772400" cy="3963714"/>
          </a:xfrm>
          <a:prstGeom prst="rect">
            <a:avLst/>
          </a:prstGeom>
        </p:spPr>
      </p:pic>
      <p:pic>
        <p:nvPicPr>
          <p:cNvPr id="5" name="Picture 4">
            <a:extLst>
              <a:ext uri="{FF2B5EF4-FFF2-40B4-BE49-F238E27FC236}">
                <a16:creationId xmlns:a16="http://schemas.microsoft.com/office/drawing/2014/main" id="{ED7D8E86-46C6-D62F-5C8B-2B925EE64CEF}"/>
              </a:ext>
            </a:extLst>
          </p:cNvPr>
          <p:cNvPicPr>
            <a:picLocks noChangeAspect="1"/>
          </p:cNvPicPr>
          <p:nvPr/>
        </p:nvPicPr>
        <p:blipFill>
          <a:blip r:embed="rId3"/>
          <a:stretch>
            <a:fillRect/>
          </a:stretch>
        </p:blipFill>
        <p:spPr>
          <a:xfrm>
            <a:off x="42721" y="2103438"/>
            <a:ext cx="4593415" cy="3331780"/>
          </a:xfrm>
          <a:prstGeom prst="rect">
            <a:avLst/>
          </a:prstGeom>
        </p:spPr>
      </p:pic>
    </p:spTree>
    <p:extLst>
      <p:ext uri="{BB962C8B-B14F-4D97-AF65-F5344CB8AC3E}">
        <p14:creationId xmlns:p14="http://schemas.microsoft.com/office/powerpoint/2010/main" val="1218063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F11FD-B730-F732-2888-6FE3392E996D}"/>
              </a:ext>
            </a:extLst>
          </p:cNvPr>
          <p:cNvSpPr>
            <a:spLocks noGrp="1"/>
          </p:cNvSpPr>
          <p:nvPr>
            <p:ph type="title"/>
          </p:nvPr>
        </p:nvSpPr>
        <p:spPr/>
        <p:txBody>
          <a:bodyPr/>
          <a:lstStyle/>
          <a:p>
            <a:r>
              <a:rPr lang="en-GB" dirty="0" err="1"/>
              <a:t>kNN</a:t>
            </a:r>
            <a:r>
              <a:rPr lang="en-GB" dirty="0"/>
              <a:t> on the iris dataset</a:t>
            </a:r>
          </a:p>
        </p:txBody>
      </p:sp>
      <p:pic>
        <p:nvPicPr>
          <p:cNvPr id="3" name="Picture 2">
            <a:extLst>
              <a:ext uri="{FF2B5EF4-FFF2-40B4-BE49-F238E27FC236}">
                <a16:creationId xmlns:a16="http://schemas.microsoft.com/office/drawing/2014/main" id="{02040B85-2C5F-F2CD-2B33-24C5DCFC2586}"/>
              </a:ext>
            </a:extLst>
          </p:cNvPr>
          <p:cNvPicPr>
            <a:picLocks noChangeAspect="1"/>
          </p:cNvPicPr>
          <p:nvPr/>
        </p:nvPicPr>
        <p:blipFill>
          <a:blip r:embed="rId2"/>
          <a:stretch>
            <a:fillRect/>
          </a:stretch>
        </p:blipFill>
        <p:spPr>
          <a:xfrm>
            <a:off x="679174" y="1520428"/>
            <a:ext cx="7772400" cy="2911280"/>
          </a:xfrm>
          <a:prstGeom prst="rect">
            <a:avLst/>
          </a:prstGeom>
        </p:spPr>
      </p:pic>
      <p:pic>
        <p:nvPicPr>
          <p:cNvPr id="5" name="Picture 4">
            <a:extLst>
              <a:ext uri="{FF2B5EF4-FFF2-40B4-BE49-F238E27FC236}">
                <a16:creationId xmlns:a16="http://schemas.microsoft.com/office/drawing/2014/main" id="{9E9A9C32-71AF-FD38-1CAE-2AC588516DD6}"/>
              </a:ext>
            </a:extLst>
          </p:cNvPr>
          <p:cNvPicPr>
            <a:picLocks noChangeAspect="1"/>
          </p:cNvPicPr>
          <p:nvPr/>
        </p:nvPicPr>
        <p:blipFill>
          <a:blip r:embed="rId3"/>
          <a:stretch>
            <a:fillRect/>
          </a:stretch>
        </p:blipFill>
        <p:spPr>
          <a:xfrm>
            <a:off x="838200" y="4486819"/>
            <a:ext cx="7390255" cy="2200384"/>
          </a:xfrm>
          <a:prstGeom prst="rect">
            <a:avLst/>
          </a:prstGeom>
        </p:spPr>
      </p:pic>
    </p:spTree>
    <p:extLst>
      <p:ext uri="{BB962C8B-B14F-4D97-AF65-F5344CB8AC3E}">
        <p14:creationId xmlns:p14="http://schemas.microsoft.com/office/powerpoint/2010/main" val="564231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85BEA-CAFE-8C86-BA04-A90713125CD3}"/>
              </a:ext>
            </a:extLst>
          </p:cNvPr>
          <p:cNvSpPr>
            <a:spLocks noGrp="1"/>
          </p:cNvSpPr>
          <p:nvPr>
            <p:ph type="title"/>
          </p:nvPr>
        </p:nvSpPr>
        <p:spPr/>
        <p:txBody>
          <a:bodyPr/>
          <a:lstStyle/>
          <a:p>
            <a:r>
              <a:rPr lang="en-GB" dirty="0"/>
              <a:t>K nearest neighbours.</a:t>
            </a:r>
            <a:br>
              <a:rPr lang="en-GB" dirty="0"/>
            </a:br>
            <a:r>
              <a:rPr lang="en-GB" dirty="0"/>
              <a:t>Definitions</a:t>
            </a:r>
          </a:p>
        </p:txBody>
      </p:sp>
      <p:sp>
        <p:nvSpPr>
          <p:cNvPr id="4" name="TextBox 3">
            <a:extLst>
              <a:ext uri="{FF2B5EF4-FFF2-40B4-BE49-F238E27FC236}">
                <a16:creationId xmlns:a16="http://schemas.microsoft.com/office/drawing/2014/main" id="{39975CA9-3D13-7094-8C0E-5B4362F29F46}"/>
              </a:ext>
            </a:extLst>
          </p:cNvPr>
          <p:cNvSpPr txBox="1"/>
          <p:nvPr/>
        </p:nvSpPr>
        <p:spPr>
          <a:xfrm>
            <a:off x="311425" y="2126060"/>
            <a:ext cx="5234609" cy="4247317"/>
          </a:xfrm>
          <a:prstGeom prst="rect">
            <a:avLst/>
          </a:prstGeom>
          <a:noFill/>
        </p:spPr>
        <p:txBody>
          <a:bodyPr wrap="square" rtlCol="0">
            <a:spAutoFit/>
          </a:bodyPr>
          <a:lstStyle/>
          <a:p>
            <a:pPr algn="l"/>
            <a:r>
              <a:rPr lang="en-GB" b="0" i="1" u="none" strike="noStrike" dirty="0">
                <a:solidFill>
                  <a:srgbClr val="333333"/>
                </a:solidFill>
                <a:effectLst/>
                <a:latin typeface="Helvetica Neue" panose="02000503000000020004" pitchFamily="2" charset="0"/>
              </a:rPr>
              <a:t>k</a:t>
            </a:r>
            <a:r>
              <a:rPr lang="en-GB" b="0" i="0" u="none" strike="noStrike" dirty="0">
                <a:solidFill>
                  <a:srgbClr val="333333"/>
                </a:solidFill>
                <a:effectLst/>
                <a:latin typeface="Helvetica Neue" panose="02000503000000020004" pitchFamily="2" charset="0"/>
              </a:rPr>
              <a:t>-NN is by far the simplest method of supervised learning we will cover in this course. </a:t>
            </a:r>
          </a:p>
          <a:p>
            <a:pPr algn="l"/>
            <a:endParaRPr lang="en-GB" dirty="0">
              <a:solidFill>
                <a:srgbClr val="333333"/>
              </a:solidFill>
              <a:latin typeface="Helvetica Neue" panose="02000503000000020004" pitchFamily="2" charset="0"/>
            </a:endParaRPr>
          </a:p>
          <a:p>
            <a:pPr algn="just"/>
            <a:r>
              <a:rPr lang="en-GB" b="0" i="0" u="none" strike="noStrike" dirty="0">
                <a:solidFill>
                  <a:srgbClr val="333333"/>
                </a:solidFill>
                <a:effectLst/>
                <a:latin typeface="Helvetica Neue" panose="02000503000000020004" pitchFamily="2" charset="0"/>
              </a:rPr>
              <a:t>It is a non-parametric/ semi-</a:t>
            </a:r>
            <a:r>
              <a:rPr lang="en-GB" b="0" i="0" u="none" strike="noStrike" dirty="0" err="1">
                <a:solidFill>
                  <a:srgbClr val="333333"/>
                </a:solidFill>
                <a:effectLst/>
                <a:latin typeface="Helvetica Neue" panose="02000503000000020004" pitchFamily="2" charset="0"/>
              </a:rPr>
              <a:t>parameteric</a:t>
            </a:r>
            <a:r>
              <a:rPr lang="en-GB" b="0" i="0" u="none" strike="noStrike" dirty="0">
                <a:solidFill>
                  <a:srgbClr val="333333"/>
                </a:solidFill>
                <a:effectLst/>
                <a:latin typeface="Helvetica Neue" panose="02000503000000020004" pitchFamily="2" charset="0"/>
              </a:rPr>
              <a:t> method that can be used for both classification (predicting class membership) and regression (estimating continuous variables). </a:t>
            </a:r>
          </a:p>
          <a:p>
            <a:pPr algn="l"/>
            <a:endParaRPr lang="en-GB" dirty="0">
              <a:solidFill>
                <a:srgbClr val="333333"/>
              </a:solidFill>
              <a:latin typeface="Helvetica Neue" panose="02000503000000020004" pitchFamily="2" charset="0"/>
            </a:endParaRPr>
          </a:p>
          <a:p>
            <a:pPr algn="l"/>
            <a:r>
              <a:rPr lang="en-GB" b="0" i="1" u="none" strike="noStrike" dirty="0">
                <a:solidFill>
                  <a:srgbClr val="333333"/>
                </a:solidFill>
                <a:effectLst/>
                <a:latin typeface="Helvetica Neue" panose="02000503000000020004" pitchFamily="2" charset="0"/>
              </a:rPr>
              <a:t>k</a:t>
            </a:r>
            <a:r>
              <a:rPr lang="en-GB" b="0" i="0" u="none" strike="noStrike" dirty="0">
                <a:solidFill>
                  <a:srgbClr val="333333"/>
                </a:solidFill>
                <a:effectLst/>
                <a:latin typeface="Helvetica Neue" panose="02000503000000020004" pitchFamily="2" charset="0"/>
              </a:rPr>
              <a:t>-NN is categorized as instance based (memory based) learning, i.e. all computation is deferred until classification. </a:t>
            </a:r>
          </a:p>
          <a:p>
            <a:pPr algn="l"/>
            <a:endParaRPr lang="en-GB" dirty="0">
              <a:solidFill>
                <a:srgbClr val="333333"/>
              </a:solidFill>
              <a:latin typeface="Helvetica Neue" panose="02000503000000020004" pitchFamily="2" charset="0"/>
            </a:endParaRPr>
          </a:p>
          <a:p>
            <a:pPr algn="l"/>
            <a:r>
              <a:rPr lang="en-GB" b="0" i="0" u="none" strike="noStrike" dirty="0">
                <a:solidFill>
                  <a:srgbClr val="333333"/>
                </a:solidFill>
                <a:effectLst/>
                <a:latin typeface="Helvetica Neue" panose="02000503000000020004" pitchFamily="2" charset="0"/>
              </a:rPr>
              <a:t>The most computationally demanding aspects of </a:t>
            </a:r>
            <a:r>
              <a:rPr lang="en-GB" b="0" i="1" u="none" strike="noStrike" dirty="0">
                <a:solidFill>
                  <a:srgbClr val="333333"/>
                </a:solidFill>
                <a:effectLst/>
                <a:latin typeface="Helvetica Neue" panose="02000503000000020004" pitchFamily="2" charset="0"/>
              </a:rPr>
              <a:t>k</a:t>
            </a:r>
            <a:r>
              <a:rPr lang="en-GB" b="0" i="0" u="none" strike="noStrike" dirty="0">
                <a:solidFill>
                  <a:srgbClr val="333333"/>
                </a:solidFill>
                <a:effectLst/>
                <a:latin typeface="Helvetica Neue" panose="02000503000000020004" pitchFamily="2" charset="0"/>
              </a:rPr>
              <a:t>-NN are finding neighbours and storing the entire learning set.</a:t>
            </a:r>
          </a:p>
        </p:txBody>
      </p:sp>
      <p:pic>
        <p:nvPicPr>
          <p:cNvPr id="5" name="Picture 4">
            <a:extLst>
              <a:ext uri="{FF2B5EF4-FFF2-40B4-BE49-F238E27FC236}">
                <a16:creationId xmlns:a16="http://schemas.microsoft.com/office/drawing/2014/main" id="{909E3E7B-CF7E-3257-85E4-3C4B09719E49}"/>
              </a:ext>
            </a:extLst>
          </p:cNvPr>
          <p:cNvPicPr>
            <a:picLocks noChangeAspect="1"/>
          </p:cNvPicPr>
          <p:nvPr/>
        </p:nvPicPr>
        <p:blipFill>
          <a:blip r:embed="rId2"/>
          <a:stretch>
            <a:fillRect/>
          </a:stretch>
        </p:blipFill>
        <p:spPr>
          <a:xfrm>
            <a:off x="5643880" y="1948100"/>
            <a:ext cx="5533494" cy="4522074"/>
          </a:xfrm>
          <a:prstGeom prst="rect">
            <a:avLst/>
          </a:prstGeom>
        </p:spPr>
      </p:pic>
    </p:spTree>
    <p:extLst>
      <p:ext uri="{BB962C8B-B14F-4D97-AF65-F5344CB8AC3E}">
        <p14:creationId xmlns:p14="http://schemas.microsoft.com/office/powerpoint/2010/main" val="220024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632FA-AA83-5D95-FA9F-55AA319075DF}"/>
              </a:ext>
            </a:extLst>
          </p:cNvPr>
          <p:cNvSpPr>
            <a:spLocks noGrp="1"/>
          </p:cNvSpPr>
          <p:nvPr>
            <p:ph type="title"/>
          </p:nvPr>
        </p:nvSpPr>
        <p:spPr/>
        <p:txBody>
          <a:bodyPr/>
          <a:lstStyle/>
          <a:p>
            <a:r>
              <a:rPr lang="en-GB" dirty="0" err="1"/>
              <a:t>kNN</a:t>
            </a:r>
            <a:r>
              <a:rPr lang="en-GB" dirty="0"/>
              <a:t> on the iris dataset</a:t>
            </a:r>
          </a:p>
        </p:txBody>
      </p:sp>
      <p:pic>
        <p:nvPicPr>
          <p:cNvPr id="4" name="Picture 3">
            <a:extLst>
              <a:ext uri="{FF2B5EF4-FFF2-40B4-BE49-F238E27FC236}">
                <a16:creationId xmlns:a16="http://schemas.microsoft.com/office/drawing/2014/main" id="{65AEE434-B00A-3A29-5BB7-B57E99729175}"/>
              </a:ext>
            </a:extLst>
          </p:cNvPr>
          <p:cNvPicPr>
            <a:picLocks noChangeAspect="1"/>
          </p:cNvPicPr>
          <p:nvPr/>
        </p:nvPicPr>
        <p:blipFill>
          <a:blip r:embed="rId2"/>
          <a:stretch>
            <a:fillRect/>
          </a:stretch>
        </p:blipFill>
        <p:spPr>
          <a:xfrm>
            <a:off x="946978" y="1690688"/>
            <a:ext cx="5149022" cy="5018794"/>
          </a:xfrm>
          <a:prstGeom prst="rect">
            <a:avLst/>
          </a:prstGeom>
        </p:spPr>
      </p:pic>
      <p:pic>
        <p:nvPicPr>
          <p:cNvPr id="5" name="Picture 4">
            <a:extLst>
              <a:ext uri="{FF2B5EF4-FFF2-40B4-BE49-F238E27FC236}">
                <a16:creationId xmlns:a16="http://schemas.microsoft.com/office/drawing/2014/main" id="{51EA181C-C68B-8A84-6D59-42F34A8D88DC}"/>
              </a:ext>
            </a:extLst>
          </p:cNvPr>
          <p:cNvPicPr>
            <a:picLocks noChangeAspect="1"/>
          </p:cNvPicPr>
          <p:nvPr/>
        </p:nvPicPr>
        <p:blipFill>
          <a:blip r:embed="rId3"/>
          <a:stretch>
            <a:fillRect/>
          </a:stretch>
        </p:blipFill>
        <p:spPr>
          <a:xfrm>
            <a:off x="5311637" y="2153729"/>
            <a:ext cx="5790372" cy="4585378"/>
          </a:xfrm>
          <a:prstGeom prst="rect">
            <a:avLst/>
          </a:prstGeom>
        </p:spPr>
      </p:pic>
    </p:spTree>
    <p:extLst>
      <p:ext uri="{BB962C8B-B14F-4D97-AF65-F5344CB8AC3E}">
        <p14:creationId xmlns:p14="http://schemas.microsoft.com/office/powerpoint/2010/main" val="91316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449A-F81A-80B1-CB6F-992EB6333056}"/>
              </a:ext>
            </a:extLst>
          </p:cNvPr>
          <p:cNvSpPr>
            <a:spLocks noGrp="1"/>
          </p:cNvSpPr>
          <p:nvPr>
            <p:ph type="title"/>
          </p:nvPr>
        </p:nvSpPr>
        <p:spPr/>
        <p:txBody>
          <a:bodyPr/>
          <a:lstStyle/>
          <a:p>
            <a:r>
              <a:rPr lang="en-GB" dirty="0" err="1"/>
              <a:t>kNN</a:t>
            </a:r>
            <a:r>
              <a:rPr lang="en-GB" dirty="0"/>
              <a:t> on the iris dataset</a:t>
            </a:r>
          </a:p>
        </p:txBody>
      </p:sp>
      <p:pic>
        <p:nvPicPr>
          <p:cNvPr id="4" name="Picture 3">
            <a:extLst>
              <a:ext uri="{FF2B5EF4-FFF2-40B4-BE49-F238E27FC236}">
                <a16:creationId xmlns:a16="http://schemas.microsoft.com/office/drawing/2014/main" id="{97B3AAC3-C196-B967-750D-9878E8BC2321}"/>
              </a:ext>
            </a:extLst>
          </p:cNvPr>
          <p:cNvPicPr>
            <a:picLocks noChangeAspect="1"/>
          </p:cNvPicPr>
          <p:nvPr/>
        </p:nvPicPr>
        <p:blipFill>
          <a:blip r:embed="rId2"/>
          <a:stretch>
            <a:fillRect/>
          </a:stretch>
        </p:blipFill>
        <p:spPr>
          <a:xfrm>
            <a:off x="838200" y="1493492"/>
            <a:ext cx="5174974" cy="5269638"/>
          </a:xfrm>
          <a:prstGeom prst="rect">
            <a:avLst/>
          </a:prstGeom>
        </p:spPr>
      </p:pic>
      <p:pic>
        <p:nvPicPr>
          <p:cNvPr id="5" name="Picture 4">
            <a:extLst>
              <a:ext uri="{FF2B5EF4-FFF2-40B4-BE49-F238E27FC236}">
                <a16:creationId xmlns:a16="http://schemas.microsoft.com/office/drawing/2014/main" id="{37D61FB7-9D2A-7A43-12C7-0D30A18F5AA0}"/>
              </a:ext>
            </a:extLst>
          </p:cNvPr>
          <p:cNvPicPr>
            <a:picLocks noChangeAspect="1"/>
          </p:cNvPicPr>
          <p:nvPr/>
        </p:nvPicPr>
        <p:blipFill>
          <a:blip r:embed="rId3"/>
          <a:stretch>
            <a:fillRect/>
          </a:stretch>
        </p:blipFill>
        <p:spPr>
          <a:xfrm>
            <a:off x="6178827" y="1027905"/>
            <a:ext cx="5907155" cy="5837903"/>
          </a:xfrm>
          <a:prstGeom prst="rect">
            <a:avLst/>
          </a:prstGeom>
        </p:spPr>
      </p:pic>
    </p:spTree>
    <p:extLst>
      <p:ext uri="{BB962C8B-B14F-4D97-AF65-F5344CB8AC3E}">
        <p14:creationId xmlns:p14="http://schemas.microsoft.com/office/powerpoint/2010/main" val="4138278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F11FD-B730-F732-2888-6FE3392E996D}"/>
              </a:ext>
            </a:extLst>
          </p:cNvPr>
          <p:cNvSpPr>
            <a:spLocks noGrp="1"/>
          </p:cNvSpPr>
          <p:nvPr>
            <p:ph type="title"/>
          </p:nvPr>
        </p:nvSpPr>
        <p:spPr/>
        <p:txBody>
          <a:bodyPr/>
          <a:lstStyle/>
          <a:p>
            <a:r>
              <a:rPr lang="en-GB" dirty="0" err="1"/>
              <a:t>kNN</a:t>
            </a:r>
            <a:r>
              <a:rPr lang="en-GB" dirty="0"/>
              <a:t> on the iris dataset</a:t>
            </a:r>
          </a:p>
        </p:txBody>
      </p:sp>
      <p:pic>
        <p:nvPicPr>
          <p:cNvPr id="3" name="Picture 2">
            <a:extLst>
              <a:ext uri="{FF2B5EF4-FFF2-40B4-BE49-F238E27FC236}">
                <a16:creationId xmlns:a16="http://schemas.microsoft.com/office/drawing/2014/main" id="{47904CCE-4873-8771-B953-6DCDE1D753B2}"/>
              </a:ext>
            </a:extLst>
          </p:cNvPr>
          <p:cNvPicPr>
            <a:picLocks noChangeAspect="1"/>
          </p:cNvPicPr>
          <p:nvPr/>
        </p:nvPicPr>
        <p:blipFill>
          <a:blip r:embed="rId2"/>
          <a:stretch>
            <a:fillRect/>
          </a:stretch>
        </p:blipFill>
        <p:spPr>
          <a:xfrm>
            <a:off x="838200" y="1454423"/>
            <a:ext cx="4566920" cy="2542016"/>
          </a:xfrm>
          <a:prstGeom prst="rect">
            <a:avLst/>
          </a:prstGeom>
        </p:spPr>
      </p:pic>
      <p:pic>
        <p:nvPicPr>
          <p:cNvPr id="4" name="Picture 3">
            <a:extLst>
              <a:ext uri="{FF2B5EF4-FFF2-40B4-BE49-F238E27FC236}">
                <a16:creationId xmlns:a16="http://schemas.microsoft.com/office/drawing/2014/main" id="{34BFB0ED-9B82-778C-915D-E5D8BBEEDB38}"/>
              </a:ext>
            </a:extLst>
          </p:cNvPr>
          <p:cNvPicPr>
            <a:picLocks noChangeAspect="1"/>
          </p:cNvPicPr>
          <p:nvPr/>
        </p:nvPicPr>
        <p:blipFill>
          <a:blip r:embed="rId3"/>
          <a:stretch>
            <a:fillRect/>
          </a:stretch>
        </p:blipFill>
        <p:spPr>
          <a:xfrm>
            <a:off x="838200" y="3996439"/>
            <a:ext cx="3103880" cy="2210722"/>
          </a:xfrm>
          <a:prstGeom prst="rect">
            <a:avLst/>
          </a:prstGeom>
        </p:spPr>
      </p:pic>
      <p:pic>
        <p:nvPicPr>
          <p:cNvPr id="5" name="Picture 4">
            <a:extLst>
              <a:ext uri="{FF2B5EF4-FFF2-40B4-BE49-F238E27FC236}">
                <a16:creationId xmlns:a16="http://schemas.microsoft.com/office/drawing/2014/main" id="{7075C035-AFBE-CC94-990C-9E38BCBE8E3B}"/>
              </a:ext>
            </a:extLst>
          </p:cNvPr>
          <p:cNvPicPr>
            <a:picLocks noChangeAspect="1"/>
          </p:cNvPicPr>
          <p:nvPr/>
        </p:nvPicPr>
        <p:blipFill>
          <a:blip r:embed="rId4"/>
          <a:stretch>
            <a:fillRect/>
          </a:stretch>
        </p:blipFill>
        <p:spPr>
          <a:xfrm>
            <a:off x="3581400" y="4850453"/>
            <a:ext cx="7772400" cy="740482"/>
          </a:xfrm>
          <a:prstGeom prst="rect">
            <a:avLst/>
          </a:prstGeom>
        </p:spPr>
      </p:pic>
    </p:spTree>
    <p:extLst>
      <p:ext uri="{BB962C8B-B14F-4D97-AF65-F5344CB8AC3E}">
        <p14:creationId xmlns:p14="http://schemas.microsoft.com/office/powerpoint/2010/main" val="212107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4D0A2-D84C-D2F1-C8F4-D1BE0E4B0AEA}"/>
              </a:ext>
            </a:extLst>
          </p:cNvPr>
          <p:cNvSpPr>
            <a:spLocks noGrp="1"/>
          </p:cNvSpPr>
          <p:nvPr>
            <p:ph type="title"/>
          </p:nvPr>
        </p:nvSpPr>
        <p:spPr/>
        <p:txBody>
          <a:bodyPr/>
          <a:lstStyle/>
          <a:p>
            <a:r>
              <a:rPr lang="en-GB" dirty="0" err="1"/>
              <a:t>kNN</a:t>
            </a:r>
            <a:r>
              <a:rPr lang="en-GB" dirty="0"/>
              <a:t> on the iris dataset</a:t>
            </a:r>
          </a:p>
        </p:txBody>
      </p:sp>
      <p:pic>
        <p:nvPicPr>
          <p:cNvPr id="3" name="Picture 2">
            <a:extLst>
              <a:ext uri="{FF2B5EF4-FFF2-40B4-BE49-F238E27FC236}">
                <a16:creationId xmlns:a16="http://schemas.microsoft.com/office/drawing/2014/main" id="{957D9683-5127-1DCB-DF95-8D1275A5528D}"/>
              </a:ext>
            </a:extLst>
          </p:cNvPr>
          <p:cNvPicPr>
            <a:picLocks noChangeAspect="1"/>
          </p:cNvPicPr>
          <p:nvPr/>
        </p:nvPicPr>
        <p:blipFill>
          <a:blip r:embed="rId2"/>
          <a:stretch>
            <a:fillRect/>
          </a:stretch>
        </p:blipFill>
        <p:spPr>
          <a:xfrm>
            <a:off x="6096000" y="1520774"/>
            <a:ext cx="5788573" cy="3596151"/>
          </a:xfrm>
          <a:prstGeom prst="rect">
            <a:avLst/>
          </a:prstGeom>
        </p:spPr>
      </p:pic>
      <p:pic>
        <p:nvPicPr>
          <p:cNvPr id="4" name="Picture 3">
            <a:extLst>
              <a:ext uri="{FF2B5EF4-FFF2-40B4-BE49-F238E27FC236}">
                <a16:creationId xmlns:a16="http://schemas.microsoft.com/office/drawing/2014/main" id="{FC65ED3C-7071-F722-D7E0-0C304BA1BECC}"/>
              </a:ext>
            </a:extLst>
          </p:cNvPr>
          <p:cNvPicPr>
            <a:picLocks noChangeAspect="1"/>
          </p:cNvPicPr>
          <p:nvPr/>
        </p:nvPicPr>
        <p:blipFill>
          <a:blip r:embed="rId3"/>
          <a:stretch>
            <a:fillRect/>
          </a:stretch>
        </p:blipFill>
        <p:spPr>
          <a:xfrm>
            <a:off x="163449" y="1520774"/>
            <a:ext cx="5836566" cy="3596152"/>
          </a:xfrm>
          <a:prstGeom prst="rect">
            <a:avLst/>
          </a:prstGeom>
        </p:spPr>
      </p:pic>
    </p:spTree>
    <p:extLst>
      <p:ext uri="{BB962C8B-B14F-4D97-AF65-F5344CB8AC3E}">
        <p14:creationId xmlns:p14="http://schemas.microsoft.com/office/powerpoint/2010/main" val="3531867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50E34-BE39-6B11-3C93-70132D6E2035}"/>
              </a:ext>
            </a:extLst>
          </p:cNvPr>
          <p:cNvSpPr>
            <a:spLocks noGrp="1"/>
          </p:cNvSpPr>
          <p:nvPr>
            <p:ph type="title"/>
          </p:nvPr>
        </p:nvSpPr>
        <p:spPr/>
        <p:txBody>
          <a:bodyPr/>
          <a:lstStyle/>
          <a:p>
            <a:r>
              <a:rPr lang="en-GB" dirty="0" err="1"/>
              <a:t>kNN</a:t>
            </a:r>
            <a:r>
              <a:rPr lang="en-GB" dirty="0"/>
              <a:t> on the iris dataset</a:t>
            </a:r>
          </a:p>
        </p:txBody>
      </p:sp>
      <p:pic>
        <p:nvPicPr>
          <p:cNvPr id="4" name="Picture 3">
            <a:extLst>
              <a:ext uri="{FF2B5EF4-FFF2-40B4-BE49-F238E27FC236}">
                <a16:creationId xmlns:a16="http://schemas.microsoft.com/office/drawing/2014/main" id="{F31E9471-780E-C380-DF87-8FEBBB45300D}"/>
              </a:ext>
            </a:extLst>
          </p:cNvPr>
          <p:cNvPicPr>
            <a:picLocks noChangeAspect="1"/>
          </p:cNvPicPr>
          <p:nvPr/>
        </p:nvPicPr>
        <p:blipFill>
          <a:blip r:embed="rId2"/>
          <a:stretch>
            <a:fillRect/>
          </a:stretch>
        </p:blipFill>
        <p:spPr>
          <a:xfrm>
            <a:off x="838200" y="1690688"/>
            <a:ext cx="4638508" cy="5090282"/>
          </a:xfrm>
          <a:prstGeom prst="rect">
            <a:avLst/>
          </a:prstGeom>
        </p:spPr>
      </p:pic>
      <p:pic>
        <p:nvPicPr>
          <p:cNvPr id="5" name="Picture 4">
            <a:extLst>
              <a:ext uri="{FF2B5EF4-FFF2-40B4-BE49-F238E27FC236}">
                <a16:creationId xmlns:a16="http://schemas.microsoft.com/office/drawing/2014/main" id="{44C13417-94EF-970F-1C18-CFF4901855AC}"/>
              </a:ext>
            </a:extLst>
          </p:cNvPr>
          <p:cNvPicPr>
            <a:picLocks noChangeAspect="1"/>
          </p:cNvPicPr>
          <p:nvPr/>
        </p:nvPicPr>
        <p:blipFill>
          <a:blip r:embed="rId3"/>
          <a:stretch>
            <a:fillRect/>
          </a:stretch>
        </p:blipFill>
        <p:spPr>
          <a:xfrm>
            <a:off x="5597996" y="2489200"/>
            <a:ext cx="3873644" cy="4368800"/>
          </a:xfrm>
          <a:prstGeom prst="rect">
            <a:avLst/>
          </a:prstGeom>
        </p:spPr>
      </p:pic>
    </p:spTree>
    <p:extLst>
      <p:ext uri="{BB962C8B-B14F-4D97-AF65-F5344CB8AC3E}">
        <p14:creationId xmlns:p14="http://schemas.microsoft.com/office/powerpoint/2010/main" val="1348790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4CC68-6AFC-7C79-54C6-D76657E7151A}"/>
              </a:ext>
            </a:extLst>
          </p:cNvPr>
          <p:cNvSpPr>
            <a:spLocks noGrp="1"/>
          </p:cNvSpPr>
          <p:nvPr>
            <p:ph type="title"/>
          </p:nvPr>
        </p:nvSpPr>
        <p:spPr/>
        <p:txBody>
          <a:bodyPr/>
          <a:lstStyle/>
          <a:p>
            <a:r>
              <a:rPr lang="en-GB" dirty="0"/>
              <a:t>More </a:t>
            </a:r>
            <a:r>
              <a:rPr lang="en-GB" dirty="0" err="1"/>
              <a:t>kNN</a:t>
            </a:r>
            <a:r>
              <a:rPr lang="en-GB" dirty="0"/>
              <a:t> examples.</a:t>
            </a:r>
            <a:br>
              <a:rPr lang="en-GB" dirty="0"/>
            </a:br>
            <a:r>
              <a:rPr lang="en-GB" dirty="0"/>
              <a:t>Cell Segmentation example [classification]</a:t>
            </a:r>
          </a:p>
        </p:txBody>
      </p:sp>
      <p:pic>
        <p:nvPicPr>
          <p:cNvPr id="2050" name="Picture 2">
            <a:extLst>
              <a:ext uri="{FF2B5EF4-FFF2-40B4-BE49-F238E27FC236}">
                <a16:creationId xmlns:a16="http://schemas.microsoft.com/office/drawing/2014/main" id="{3D7A3998-1055-50E5-8CB2-6BC946A41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101" y="1690688"/>
            <a:ext cx="4939242" cy="2971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E62BF83-879A-07F4-08C6-CA6B7A1FC30A}"/>
              </a:ext>
            </a:extLst>
          </p:cNvPr>
          <p:cNvSpPr txBox="1"/>
          <p:nvPr/>
        </p:nvSpPr>
        <p:spPr>
          <a:xfrm>
            <a:off x="1013101" y="4787722"/>
            <a:ext cx="5082899" cy="1477328"/>
          </a:xfrm>
          <a:prstGeom prst="rect">
            <a:avLst/>
          </a:prstGeom>
          <a:noFill/>
        </p:spPr>
        <p:txBody>
          <a:bodyPr wrap="square">
            <a:spAutoFit/>
          </a:bodyPr>
          <a:lstStyle/>
          <a:p>
            <a:r>
              <a:rPr lang="en-GB" dirty="0"/>
              <a:t>Image segmentation in high content screening. Images b and c are examples of well-segmented cells; d and e show poor-segmentation. </a:t>
            </a:r>
          </a:p>
          <a:p>
            <a:r>
              <a:rPr lang="en-GB" dirty="0"/>
              <a:t>Source: Hill et al (2007) </a:t>
            </a:r>
          </a:p>
          <a:p>
            <a:r>
              <a:rPr lang="en-GB" dirty="0"/>
              <a:t>https://</a:t>
            </a:r>
            <a:r>
              <a:rPr lang="en-GB" dirty="0" err="1"/>
              <a:t>doi.org</a:t>
            </a:r>
            <a:r>
              <a:rPr lang="en-GB" dirty="0"/>
              <a:t>/10.1186/1471-2105-8-340</a:t>
            </a:r>
          </a:p>
        </p:txBody>
      </p:sp>
      <p:pic>
        <p:nvPicPr>
          <p:cNvPr id="5" name="Picture 4">
            <a:extLst>
              <a:ext uri="{FF2B5EF4-FFF2-40B4-BE49-F238E27FC236}">
                <a16:creationId xmlns:a16="http://schemas.microsoft.com/office/drawing/2014/main" id="{81DA7A0F-D882-124C-6AED-89DABA5C807C}"/>
              </a:ext>
            </a:extLst>
          </p:cNvPr>
          <p:cNvPicPr>
            <a:picLocks noChangeAspect="1"/>
          </p:cNvPicPr>
          <p:nvPr/>
        </p:nvPicPr>
        <p:blipFill>
          <a:blip r:embed="rId3"/>
          <a:stretch>
            <a:fillRect/>
          </a:stretch>
        </p:blipFill>
        <p:spPr>
          <a:xfrm>
            <a:off x="6160122" y="1690688"/>
            <a:ext cx="5940291" cy="2811738"/>
          </a:xfrm>
          <a:prstGeom prst="rect">
            <a:avLst/>
          </a:prstGeom>
        </p:spPr>
      </p:pic>
      <p:pic>
        <p:nvPicPr>
          <p:cNvPr id="6" name="Picture 5">
            <a:extLst>
              <a:ext uri="{FF2B5EF4-FFF2-40B4-BE49-F238E27FC236}">
                <a16:creationId xmlns:a16="http://schemas.microsoft.com/office/drawing/2014/main" id="{E13FB0A7-5D9C-364B-0220-C4DF586D5EA8}"/>
              </a:ext>
            </a:extLst>
          </p:cNvPr>
          <p:cNvPicPr>
            <a:picLocks noChangeAspect="1"/>
          </p:cNvPicPr>
          <p:nvPr/>
        </p:nvPicPr>
        <p:blipFill>
          <a:blip r:embed="rId4"/>
          <a:stretch>
            <a:fillRect/>
          </a:stretch>
        </p:blipFill>
        <p:spPr>
          <a:xfrm>
            <a:off x="6096000" y="5049163"/>
            <a:ext cx="5986844" cy="695654"/>
          </a:xfrm>
          <a:prstGeom prst="rect">
            <a:avLst/>
          </a:prstGeom>
        </p:spPr>
      </p:pic>
    </p:spTree>
    <p:extLst>
      <p:ext uri="{BB962C8B-B14F-4D97-AF65-F5344CB8AC3E}">
        <p14:creationId xmlns:p14="http://schemas.microsoft.com/office/powerpoint/2010/main" val="211628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4CC68-6AFC-7C79-54C6-D76657E7151A}"/>
              </a:ext>
            </a:extLst>
          </p:cNvPr>
          <p:cNvSpPr>
            <a:spLocks noGrp="1"/>
          </p:cNvSpPr>
          <p:nvPr>
            <p:ph type="title"/>
          </p:nvPr>
        </p:nvSpPr>
        <p:spPr/>
        <p:txBody>
          <a:bodyPr/>
          <a:lstStyle/>
          <a:p>
            <a:r>
              <a:rPr lang="en-GB" dirty="0"/>
              <a:t>More </a:t>
            </a:r>
            <a:r>
              <a:rPr lang="en-GB" dirty="0" err="1"/>
              <a:t>kNN</a:t>
            </a:r>
            <a:r>
              <a:rPr lang="en-GB" dirty="0"/>
              <a:t> examples.</a:t>
            </a:r>
            <a:br>
              <a:rPr lang="en-GB" dirty="0"/>
            </a:br>
            <a:r>
              <a:rPr lang="en-GB" dirty="0"/>
              <a:t>Cell Segmentation example [classification]</a:t>
            </a:r>
          </a:p>
        </p:txBody>
      </p:sp>
      <p:pic>
        <p:nvPicPr>
          <p:cNvPr id="4" name="Picture 3">
            <a:extLst>
              <a:ext uri="{FF2B5EF4-FFF2-40B4-BE49-F238E27FC236}">
                <a16:creationId xmlns:a16="http://schemas.microsoft.com/office/drawing/2014/main" id="{AF8838B2-3035-01D4-C3A4-5861F47A8A8E}"/>
              </a:ext>
            </a:extLst>
          </p:cNvPr>
          <p:cNvPicPr>
            <a:picLocks noChangeAspect="1"/>
          </p:cNvPicPr>
          <p:nvPr/>
        </p:nvPicPr>
        <p:blipFill>
          <a:blip r:embed="rId2"/>
          <a:stretch>
            <a:fillRect/>
          </a:stretch>
        </p:blipFill>
        <p:spPr>
          <a:xfrm>
            <a:off x="977348" y="1769180"/>
            <a:ext cx="7772400" cy="2305849"/>
          </a:xfrm>
          <a:prstGeom prst="rect">
            <a:avLst/>
          </a:prstGeom>
        </p:spPr>
      </p:pic>
      <p:pic>
        <p:nvPicPr>
          <p:cNvPr id="5" name="Picture 4">
            <a:extLst>
              <a:ext uri="{FF2B5EF4-FFF2-40B4-BE49-F238E27FC236}">
                <a16:creationId xmlns:a16="http://schemas.microsoft.com/office/drawing/2014/main" id="{40F18B10-72DF-69AD-C684-2014AFFC8DC7}"/>
              </a:ext>
            </a:extLst>
          </p:cNvPr>
          <p:cNvPicPr>
            <a:picLocks noChangeAspect="1"/>
          </p:cNvPicPr>
          <p:nvPr/>
        </p:nvPicPr>
        <p:blipFill>
          <a:blip r:embed="rId3"/>
          <a:stretch>
            <a:fillRect/>
          </a:stretch>
        </p:blipFill>
        <p:spPr>
          <a:xfrm>
            <a:off x="977348" y="4312490"/>
            <a:ext cx="7772400" cy="1691837"/>
          </a:xfrm>
          <a:prstGeom prst="rect">
            <a:avLst/>
          </a:prstGeom>
        </p:spPr>
      </p:pic>
    </p:spTree>
    <p:extLst>
      <p:ext uri="{BB962C8B-B14F-4D97-AF65-F5344CB8AC3E}">
        <p14:creationId xmlns:p14="http://schemas.microsoft.com/office/powerpoint/2010/main" val="221302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4CC68-6AFC-7C79-54C6-D76657E7151A}"/>
              </a:ext>
            </a:extLst>
          </p:cNvPr>
          <p:cNvSpPr>
            <a:spLocks noGrp="1"/>
          </p:cNvSpPr>
          <p:nvPr>
            <p:ph type="title"/>
          </p:nvPr>
        </p:nvSpPr>
        <p:spPr>
          <a:xfrm>
            <a:off x="838200" y="365125"/>
            <a:ext cx="10515600" cy="1970571"/>
          </a:xfrm>
        </p:spPr>
        <p:txBody>
          <a:bodyPr/>
          <a:lstStyle/>
          <a:p>
            <a:r>
              <a:rPr lang="en-GB" dirty="0"/>
              <a:t>More </a:t>
            </a:r>
            <a:r>
              <a:rPr lang="en-GB" dirty="0" err="1"/>
              <a:t>kNN</a:t>
            </a:r>
            <a:r>
              <a:rPr lang="en-GB" dirty="0"/>
              <a:t> examples.</a:t>
            </a:r>
            <a:br>
              <a:rPr lang="en-GB" dirty="0"/>
            </a:br>
            <a:r>
              <a:rPr lang="en-GB" dirty="0"/>
              <a:t>Cell Segmentation example [classification]</a:t>
            </a:r>
            <a:br>
              <a:rPr lang="en-GB" dirty="0"/>
            </a:br>
            <a:r>
              <a:rPr lang="en-GB" dirty="0"/>
              <a:t>Near Zero variance</a:t>
            </a:r>
          </a:p>
        </p:txBody>
      </p:sp>
      <p:pic>
        <p:nvPicPr>
          <p:cNvPr id="3" name="Picture 2">
            <a:extLst>
              <a:ext uri="{FF2B5EF4-FFF2-40B4-BE49-F238E27FC236}">
                <a16:creationId xmlns:a16="http://schemas.microsoft.com/office/drawing/2014/main" id="{3FD5B59A-B60C-5044-EDDB-FA8EC571B67E}"/>
              </a:ext>
            </a:extLst>
          </p:cNvPr>
          <p:cNvPicPr>
            <a:picLocks noChangeAspect="1"/>
          </p:cNvPicPr>
          <p:nvPr/>
        </p:nvPicPr>
        <p:blipFill>
          <a:blip r:embed="rId2"/>
          <a:stretch>
            <a:fillRect/>
          </a:stretch>
        </p:blipFill>
        <p:spPr>
          <a:xfrm>
            <a:off x="838200" y="2204555"/>
            <a:ext cx="7480300" cy="4635500"/>
          </a:xfrm>
          <a:prstGeom prst="rect">
            <a:avLst/>
          </a:prstGeom>
        </p:spPr>
      </p:pic>
    </p:spTree>
    <p:extLst>
      <p:ext uri="{BB962C8B-B14F-4D97-AF65-F5344CB8AC3E}">
        <p14:creationId xmlns:p14="http://schemas.microsoft.com/office/powerpoint/2010/main" val="3423821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4CC68-6AFC-7C79-54C6-D76657E7151A}"/>
              </a:ext>
            </a:extLst>
          </p:cNvPr>
          <p:cNvSpPr>
            <a:spLocks noGrp="1"/>
          </p:cNvSpPr>
          <p:nvPr>
            <p:ph type="title"/>
          </p:nvPr>
        </p:nvSpPr>
        <p:spPr/>
        <p:txBody>
          <a:bodyPr/>
          <a:lstStyle/>
          <a:p>
            <a:r>
              <a:rPr lang="en-GB" dirty="0"/>
              <a:t>More </a:t>
            </a:r>
            <a:r>
              <a:rPr lang="en-GB" dirty="0" err="1"/>
              <a:t>kNN</a:t>
            </a:r>
            <a:r>
              <a:rPr lang="en-GB" dirty="0"/>
              <a:t> examples.</a:t>
            </a:r>
            <a:br>
              <a:rPr lang="en-GB" dirty="0"/>
            </a:br>
            <a:r>
              <a:rPr lang="en-GB" dirty="0"/>
              <a:t>Cell Segmentation example [classification]</a:t>
            </a:r>
          </a:p>
        </p:txBody>
      </p:sp>
      <p:pic>
        <p:nvPicPr>
          <p:cNvPr id="3" name="Picture 2">
            <a:extLst>
              <a:ext uri="{FF2B5EF4-FFF2-40B4-BE49-F238E27FC236}">
                <a16:creationId xmlns:a16="http://schemas.microsoft.com/office/drawing/2014/main" id="{DACEFA2D-6A16-963A-8111-33FB3AFC0E17}"/>
              </a:ext>
            </a:extLst>
          </p:cNvPr>
          <p:cNvPicPr>
            <a:picLocks noChangeAspect="1"/>
          </p:cNvPicPr>
          <p:nvPr/>
        </p:nvPicPr>
        <p:blipFill>
          <a:blip r:embed="rId2"/>
          <a:stretch>
            <a:fillRect/>
          </a:stretch>
        </p:blipFill>
        <p:spPr>
          <a:xfrm>
            <a:off x="977347" y="1690688"/>
            <a:ext cx="5044805" cy="5120585"/>
          </a:xfrm>
          <a:prstGeom prst="rect">
            <a:avLst/>
          </a:prstGeom>
        </p:spPr>
      </p:pic>
      <p:pic>
        <p:nvPicPr>
          <p:cNvPr id="4" name="Picture 3">
            <a:extLst>
              <a:ext uri="{FF2B5EF4-FFF2-40B4-BE49-F238E27FC236}">
                <a16:creationId xmlns:a16="http://schemas.microsoft.com/office/drawing/2014/main" id="{D9410441-235C-DFE2-9B86-1B90DA9AC750}"/>
              </a:ext>
            </a:extLst>
          </p:cNvPr>
          <p:cNvPicPr>
            <a:picLocks noChangeAspect="1"/>
          </p:cNvPicPr>
          <p:nvPr/>
        </p:nvPicPr>
        <p:blipFill>
          <a:blip r:embed="rId3"/>
          <a:stretch>
            <a:fillRect/>
          </a:stretch>
        </p:blipFill>
        <p:spPr>
          <a:xfrm>
            <a:off x="4257261" y="3297318"/>
            <a:ext cx="7772400" cy="1416304"/>
          </a:xfrm>
          <a:prstGeom prst="rect">
            <a:avLst/>
          </a:prstGeom>
        </p:spPr>
      </p:pic>
    </p:spTree>
    <p:extLst>
      <p:ext uri="{BB962C8B-B14F-4D97-AF65-F5344CB8AC3E}">
        <p14:creationId xmlns:p14="http://schemas.microsoft.com/office/powerpoint/2010/main" val="18681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4CC68-6AFC-7C79-54C6-D76657E7151A}"/>
              </a:ext>
            </a:extLst>
          </p:cNvPr>
          <p:cNvSpPr>
            <a:spLocks noGrp="1"/>
          </p:cNvSpPr>
          <p:nvPr>
            <p:ph type="title"/>
          </p:nvPr>
        </p:nvSpPr>
        <p:spPr>
          <a:xfrm>
            <a:off x="838200" y="365126"/>
            <a:ext cx="10515600" cy="1205258"/>
          </a:xfrm>
        </p:spPr>
        <p:txBody>
          <a:bodyPr>
            <a:normAutofit fontScale="90000"/>
          </a:bodyPr>
          <a:lstStyle/>
          <a:p>
            <a:r>
              <a:rPr lang="en-GB" dirty="0"/>
              <a:t>Cell Segmentation example [classification]</a:t>
            </a:r>
            <a:br>
              <a:rPr lang="en-GB" dirty="0"/>
            </a:br>
            <a:r>
              <a:rPr lang="en-GB" dirty="0"/>
              <a:t>Skewness</a:t>
            </a:r>
          </a:p>
        </p:txBody>
      </p:sp>
      <p:pic>
        <p:nvPicPr>
          <p:cNvPr id="3" name="Picture 2">
            <a:extLst>
              <a:ext uri="{FF2B5EF4-FFF2-40B4-BE49-F238E27FC236}">
                <a16:creationId xmlns:a16="http://schemas.microsoft.com/office/drawing/2014/main" id="{76FF33DD-0A4E-EDAD-7115-4C5BE5AF3E25}"/>
              </a:ext>
            </a:extLst>
          </p:cNvPr>
          <p:cNvPicPr>
            <a:picLocks noChangeAspect="1"/>
          </p:cNvPicPr>
          <p:nvPr/>
        </p:nvPicPr>
        <p:blipFill>
          <a:blip r:embed="rId2"/>
          <a:stretch>
            <a:fillRect/>
          </a:stretch>
        </p:blipFill>
        <p:spPr>
          <a:xfrm>
            <a:off x="942061" y="1570384"/>
            <a:ext cx="4928652" cy="5244591"/>
          </a:xfrm>
          <a:prstGeom prst="rect">
            <a:avLst/>
          </a:prstGeom>
        </p:spPr>
      </p:pic>
    </p:spTree>
    <p:extLst>
      <p:ext uri="{BB962C8B-B14F-4D97-AF65-F5344CB8AC3E}">
        <p14:creationId xmlns:p14="http://schemas.microsoft.com/office/powerpoint/2010/main" val="644022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F11FD-B730-F732-2888-6FE3392E996D}"/>
              </a:ext>
            </a:extLst>
          </p:cNvPr>
          <p:cNvSpPr>
            <a:spLocks noGrp="1"/>
          </p:cNvSpPr>
          <p:nvPr>
            <p:ph type="title"/>
          </p:nvPr>
        </p:nvSpPr>
        <p:spPr/>
        <p:txBody>
          <a:bodyPr/>
          <a:lstStyle/>
          <a:p>
            <a:r>
              <a:rPr lang="en-GB" dirty="0"/>
              <a:t>K nearest neighbours.</a:t>
            </a:r>
            <a:br>
              <a:rPr lang="en-GB" dirty="0"/>
            </a:br>
            <a:r>
              <a:rPr lang="en-GB" dirty="0"/>
              <a:t>Definitions</a:t>
            </a:r>
          </a:p>
        </p:txBody>
      </p:sp>
      <p:pic>
        <p:nvPicPr>
          <p:cNvPr id="6" name="Picture 5">
            <a:extLst>
              <a:ext uri="{FF2B5EF4-FFF2-40B4-BE49-F238E27FC236}">
                <a16:creationId xmlns:a16="http://schemas.microsoft.com/office/drawing/2014/main" id="{53F75B49-A536-8BFB-86D3-0D23977575F3}"/>
              </a:ext>
            </a:extLst>
          </p:cNvPr>
          <p:cNvPicPr>
            <a:picLocks noChangeAspect="1"/>
          </p:cNvPicPr>
          <p:nvPr/>
        </p:nvPicPr>
        <p:blipFill>
          <a:blip r:embed="rId2"/>
          <a:stretch>
            <a:fillRect/>
          </a:stretch>
        </p:blipFill>
        <p:spPr>
          <a:xfrm>
            <a:off x="838200" y="1859280"/>
            <a:ext cx="5340426" cy="4714240"/>
          </a:xfrm>
          <a:prstGeom prst="rect">
            <a:avLst/>
          </a:prstGeom>
        </p:spPr>
      </p:pic>
      <p:sp>
        <p:nvSpPr>
          <p:cNvPr id="3" name="TextBox 2">
            <a:extLst>
              <a:ext uri="{FF2B5EF4-FFF2-40B4-BE49-F238E27FC236}">
                <a16:creationId xmlns:a16="http://schemas.microsoft.com/office/drawing/2014/main" id="{FB06E326-E5FC-6E0F-F387-8BEFD4941FFA}"/>
              </a:ext>
            </a:extLst>
          </p:cNvPr>
          <p:cNvSpPr txBox="1"/>
          <p:nvPr/>
        </p:nvSpPr>
        <p:spPr>
          <a:xfrm>
            <a:off x="6539948" y="1520687"/>
            <a:ext cx="2059410" cy="4247317"/>
          </a:xfrm>
          <a:prstGeom prst="rect">
            <a:avLst/>
          </a:prstGeom>
          <a:noFill/>
        </p:spPr>
        <p:txBody>
          <a:bodyPr wrap="none" rtlCol="0">
            <a:spAutoFit/>
          </a:bodyPr>
          <a:lstStyle/>
          <a:p>
            <a:r>
              <a:rPr lang="en-GB" dirty="0"/>
              <a:t>Euclidean Distance</a:t>
            </a:r>
          </a:p>
          <a:p>
            <a:endParaRPr lang="en-GB" dirty="0"/>
          </a:p>
          <a:p>
            <a:endParaRPr lang="en-GB" dirty="0"/>
          </a:p>
          <a:p>
            <a:endParaRPr lang="en-GB" dirty="0"/>
          </a:p>
          <a:p>
            <a:endParaRPr lang="en-GB" dirty="0"/>
          </a:p>
          <a:p>
            <a:r>
              <a:rPr lang="en-GB" dirty="0"/>
              <a:t>Manhattan distance</a:t>
            </a:r>
          </a:p>
          <a:p>
            <a:endParaRPr lang="en-GB" dirty="0"/>
          </a:p>
          <a:p>
            <a:endParaRPr lang="en-GB" dirty="0"/>
          </a:p>
          <a:p>
            <a:endParaRPr lang="en-GB" dirty="0"/>
          </a:p>
          <a:p>
            <a:endParaRPr lang="en-GB" dirty="0"/>
          </a:p>
          <a:p>
            <a:r>
              <a:rPr lang="en-GB" dirty="0" err="1"/>
              <a:t>Minkowski</a:t>
            </a:r>
            <a:r>
              <a:rPr lang="en-GB" dirty="0"/>
              <a:t> distance</a:t>
            </a:r>
          </a:p>
          <a:p>
            <a:endParaRPr lang="en-GB" dirty="0"/>
          </a:p>
          <a:p>
            <a:endParaRPr lang="en-GB" dirty="0"/>
          </a:p>
          <a:p>
            <a:endParaRPr lang="en-GB" dirty="0"/>
          </a:p>
          <a:p>
            <a:endParaRPr lang="en-GB" dirty="0"/>
          </a:p>
        </p:txBody>
      </p:sp>
      <p:pic>
        <p:nvPicPr>
          <p:cNvPr id="4" name="Picture 3">
            <a:extLst>
              <a:ext uri="{FF2B5EF4-FFF2-40B4-BE49-F238E27FC236}">
                <a16:creationId xmlns:a16="http://schemas.microsoft.com/office/drawing/2014/main" id="{C4FDA4A5-DB9B-5758-0FF2-3FFE6442CC40}"/>
              </a:ext>
            </a:extLst>
          </p:cNvPr>
          <p:cNvPicPr>
            <a:picLocks noChangeAspect="1"/>
          </p:cNvPicPr>
          <p:nvPr/>
        </p:nvPicPr>
        <p:blipFill>
          <a:blip r:embed="rId3"/>
          <a:stretch>
            <a:fillRect/>
          </a:stretch>
        </p:blipFill>
        <p:spPr>
          <a:xfrm>
            <a:off x="6539948" y="1811473"/>
            <a:ext cx="2832100" cy="1041400"/>
          </a:xfrm>
          <a:prstGeom prst="rect">
            <a:avLst/>
          </a:prstGeom>
        </p:spPr>
      </p:pic>
      <p:pic>
        <p:nvPicPr>
          <p:cNvPr id="5" name="Picture 4">
            <a:extLst>
              <a:ext uri="{FF2B5EF4-FFF2-40B4-BE49-F238E27FC236}">
                <a16:creationId xmlns:a16="http://schemas.microsoft.com/office/drawing/2014/main" id="{21BF8DA6-E498-0981-2AAC-5BBCA62E4264}"/>
              </a:ext>
            </a:extLst>
          </p:cNvPr>
          <p:cNvPicPr>
            <a:picLocks noChangeAspect="1"/>
          </p:cNvPicPr>
          <p:nvPr/>
        </p:nvPicPr>
        <p:blipFill>
          <a:blip r:embed="rId4"/>
          <a:stretch>
            <a:fillRect/>
          </a:stretch>
        </p:blipFill>
        <p:spPr>
          <a:xfrm>
            <a:off x="6539948" y="3305997"/>
            <a:ext cx="2832100" cy="927100"/>
          </a:xfrm>
          <a:prstGeom prst="rect">
            <a:avLst/>
          </a:prstGeom>
        </p:spPr>
      </p:pic>
      <p:pic>
        <p:nvPicPr>
          <p:cNvPr id="8" name="Picture 7">
            <a:extLst>
              <a:ext uri="{FF2B5EF4-FFF2-40B4-BE49-F238E27FC236}">
                <a16:creationId xmlns:a16="http://schemas.microsoft.com/office/drawing/2014/main" id="{AC8D1B75-64FE-0B83-2EF5-0CF06E5937F8}"/>
              </a:ext>
            </a:extLst>
          </p:cNvPr>
          <p:cNvPicPr>
            <a:picLocks noChangeAspect="1"/>
          </p:cNvPicPr>
          <p:nvPr/>
        </p:nvPicPr>
        <p:blipFill>
          <a:blip r:embed="rId5"/>
          <a:stretch>
            <a:fillRect/>
          </a:stretch>
        </p:blipFill>
        <p:spPr>
          <a:xfrm>
            <a:off x="6539948" y="4777404"/>
            <a:ext cx="2832100" cy="990600"/>
          </a:xfrm>
          <a:prstGeom prst="rect">
            <a:avLst/>
          </a:prstGeom>
        </p:spPr>
      </p:pic>
    </p:spTree>
    <p:extLst>
      <p:ext uri="{BB962C8B-B14F-4D97-AF65-F5344CB8AC3E}">
        <p14:creationId xmlns:p14="http://schemas.microsoft.com/office/powerpoint/2010/main" val="30944534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4CC68-6AFC-7C79-54C6-D76657E7151A}"/>
              </a:ext>
            </a:extLst>
          </p:cNvPr>
          <p:cNvSpPr>
            <a:spLocks noGrp="1"/>
          </p:cNvSpPr>
          <p:nvPr>
            <p:ph type="title"/>
          </p:nvPr>
        </p:nvSpPr>
        <p:spPr>
          <a:xfrm>
            <a:off x="838200" y="365126"/>
            <a:ext cx="10515600" cy="1384162"/>
          </a:xfrm>
        </p:spPr>
        <p:txBody>
          <a:bodyPr/>
          <a:lstStyle/>
          <a:p>
            <a:r>
              <a:rPr lang="en-GB" dirty="0"/>
              <a:t>Cell Segmentation example [classification]</a:t>
            </a:r>
            <a:br>
              <a:rPr lang="en-GB" dirty="0"/>
            </a:br>
            <a:r>
              <a:rPr lang="en-GB" dirty="0"/>
              <a:t>Collinearity [assessment of correlations]</a:t>
            </a:r>
          </a:p>
        </p:txBody>
      </p:sp>
      <p:pic>
        <p:nvPicPr>
          <p:cNvPr id="3" name="Picture 2">
            <a:extLst>
              <a:ext uri="{FF2B5EF4-FFF2-40B4-BE49-F238E27FC236}">
                <a16:creationId xmlns:a16="http://schemas.microsoft.com/office/drawing/2014/main" id="{AB7DE615-1E7F-9D5A-EE7F-395CACFABF4E}"/>
              </a:ext>
            </a:extLst>
          </p:cNvPr>
          <p:cNvPicPr>
            <a:picLocks noChangeAspect="1"/>
          </p:cNvPicPr>
          <p:nvPr/>
        </p:nvPicPr>
        <p:blipFill>
          <a:blip r:embed="rId2"/>
          <a:stretch>
            <a:fillRect/>
          </a:stretch>
        </p:blipFill>
        <p:spPr>
          <a:xfrm>
            <a:off x="967015" y="1580322"/>
            <a:ext cx="5737212" cy="5277678"/>
          </a:xfrm>
          <a:prstGeom prst="rect">
            <a:avLst/>
          </a:prstGeom>
        </p:spPr>
      </p:pic>
    </p:spTree>
    <p:extLst>
      <p:ext uri="{BB962C8B-B14F-4D97-AF65-F5344CB8AC3E}">
        <p14:creationId xmlns:p14="http://schemas.microsoft.com/office/powerpoint/2010/main" val="3379370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4CC68-6AFC-7C79-54C6-D76657E7151A}"/>
              </a:ext>
            </a:extLst>
          </p:cNvPr>
          <p:cNvSpPr>
            <a:spLocks noGrp="1"/>
          </p:cNvSpPr>
          <p:nvPr>
            <p:ph type="title"/>
          </p:nvPr>
        </p:nvSpPr>
        <p:spPr/>
        <p:txBody>
          <a:bodyPr/>
          <a:lstStyle/>
          <a:p>
            <a:r>
              <a:rPr lang="en-GB" dirty="0"/>
              <a:t>More </a:t>
            </a:r>
            <a:r>
              <a:rPr lang="en-GB" dirty="0" err="1"/>
              <a:t>kNN</a:t>
            </a:r>
            <a:r>
              <a:rPr lang="en-GB" dirty="0"/>
              <a:t> examples.</a:t>
            </a:r>
            <a:br>
              <a:rPr lang="en-GB" dirty="0"/>
            </a:br>
            <a:r>
              <a:rPr lang="en-GB" dirty="0"/>
              <a:t>Cell Segmentation example [classification]</a:t>
            </a:r>
          </a:p>
        </p:txBody>
      </p:sp>
      <p:pic>
        <p:nvPicPr>
          <p:cNvPr id="3" name="Picture 2">
            <a:extLst>
              <a:ext uri="{FF2B5EF4-FFF2-40B4-BE49-F238E27FC236}">
                <a16:creationId xmlns:a16="http://schemas.microsoft.com/office/drawing/2014/main" id="{ED3B9BB6-9584-16D2-F903-EF5712A2BB51}"/>
              </a:ext>
            </a:extLst>
          </p:cNvPr>
          <p:cNvPicPr>
            <a:picLocks noChangeAspect="1"/>
          </p:cNvPicPr>
          <p:nvPr/>
        </p:nvPicPr>
        <p:blipFill>
          <a:blip r:embed="rId2"/>
          <a:stretch>
            <a:fillRect/>
          </a:stretch>
        </p:blipFill>
        <p:spPr>
          <a:xfrm>
            <a:off x="838200" y="1596734"/>
            <a:ext cx="7192617" cy="5261266"/>
          </a:xfrm>
          <a:prstGeom prst="rect">
            <a:avLst/>
          </a:prstGeom>
        </p:spPr>
      </p:pic>
    </p:spTree>
    <p:extLst>
      <p:ext uri="{BB962C8B-B14F-4D97-AF65-F5344CB8AC3E}">
        <p14:creationId xmlns:p14="http://schemas.microsoft.com/office/powerpoint/2010/main" val="2101589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8AF2F-7277-32B4-1944-4C210D342ABF}"/>
              </a:ext>
            </a:extLst>
          </p:cNvPr>
          <p:cNvSpPr>
            <a:spLocks noGrp="1"/>
          </p:cNvSpPr>
          <p:nvPr>
            <p:ph type="title"/>
          </p:nvPr>
        </p:nvSpPr>
        <p:spPr/>
        <p:txBody>
          <a:bodyPr/>
          <a:lstStyle/>
          <a:p>
            <a:r>
              <a:rPr lang="en-GB" dirty="0"/>
              <a:t>More </a:t>
            </a:r>
            <a:r>
              <a:rPr lang="en-GB" dirty="0" err="1"/>
              <a:t>kNN</a:t>
            </a:r>
            <a:r>
              <a:rPr lang="en-GB" dirty="0"/>
              <a:t> examples.</a:t>
            </a:r>
            <a:br>
              <a:rPr lang="en-GB" dirty="0"/>
            </a:br>
            <a:r>
              <a:rPr lang="en-GB" dirty="0"/>
              <a:t>Cell Segmentation example [classification]</a:t>
            </a:r>
          </a:p>
        </p:txBody>
      </p:sp>
      <p:pic>
        <p:nvPicPr>
          <p:cNvPr id="4" name="Picture 3">
            <a:extLst>
              <a:ext uri="{FF2B5EF4-FFF2-40B4-BE49-F238E27FC236}">
                <a16:creationId xmlns:a16="http://schemas.microsoft.com/office/drawing/2014/main" id="{F8C6231C-D2BE-0348-A628-A6AE66EA43E3}"/>
              </a:ext>
            </a:extLst>
          </p:cNvPr>
          <p:cNvPicPr>
            <a:picLocks noChangeAspect="1"/>
          </p:cNvPicPr>
          <p:nvPr/>
        </p:nvPicPr>
        <p:blipFill>
          <a:blip r:embed="rId2"/>
          <a:stretch>
            <a:fillRect/>
          </a:stretch>
        </p:blipFill>
        <p:spPr>
          <a:xfrm>
            <a:off x="941456" y="1704975"/>
            <a:ext cx="4445000" cy="4787900"/>
          </a:xfrm>
          <a:prstGeom prst="rect">
            <a:avLst/>
          </a:prstGeom>
        </p:spPr>
      </p:pic>
      <p:sp>
        <p:nvSpPr>
          <p:cNvPr id="5" name="TextBox 4">
            <a:extLst>
              <a:ext uri="{FF2B5EF4-FFF2-40B4-BE49-F238E27FC236}">
                <a16:creationId xmlns:a16="http://schemas.microsoft.com/office/drawing/2014/main" id="{D693A2A5-B136-B0AF-FB37-941C068B5CEA}"/>
              </a:ext>
            </a:extLst>
          </p:cNvPr>
          <p:cNvSpPr txBox="1"/>
          <p:nvPr/>
        </p:nvSpPr>
        <p:spPr>
          <a:xfrm>
            <a:off x="2226365" y="6507162"/>
            <a:ext cx="1497526" cy="369332"/>
          </a:xfrm>
          <a:prstGeom prst="rect">
            <a:avLst/>
          </a:prstGeom>
          <a:noFill/>
        </p:spPr>
        <p:txBody>
          <a:bodyPr wrap="none" rtlCol="0">
            <a:spAutoFit/>
          </a:bodyPr>
          <a:lstStyle/>
          <a:p>
            <a:r>
              <a:rPr lang="en-GB" dirty="0"/>
              <a:t>TRAINING SET</a:t>
            </a:r>
          </a:p>
        </p:txBody>
      </p:sp>
      <p:pic>
        <p:nvPicPr>
          <p:cNvPr id="6" name="Picture 5">
            <a:extLst>
              <a:ext uri="{FF2B5EF4-FFF2-40B4-BE49-F238E27FC236}">
                <a16:creationId xmlns:a16="http://schemas.microsoft.com/office/drawing/2014/main" id="{EB1F1D88-3544-B78B-ABD4-8D9D3DA33DD6}"/>
              </a:ext>
            </a:extLst>
          </p:cNvPr>
          <p:cNvPicPr>
            <a:picLocks noChangeAspect="1"/>
          </p:cNvPicPr>
          <p:nvPr/>
        </p:nvPicPr>
        <p:blipFill>
          <a:blip r:embed="rId3"/>
          <a:stretch>
            <a:fillRect/>
          </a:stretch>
        </p:blipFill>
        <p:spPr>
          <a:xfrm>
            <a:off x="5489713" y="1842979"/>
            <a:ext cx="6268278" cy="4497986"/>
          </a:xfrm>
          <a:prstGeom prst="rect">
            <a:avLst/>
          </a:prstGeom>
        </p:spPr>
      </p:pic>
    </p:spTree>
    <p:extLst>
      <p:ext uri="{BB962C8B-B14F-4D97-AF65-F5344CB8AC3E}">
        <p14:creationId xmlns:p14="http://schemas.microsoft.com/office/powerpoint/2010/main" val="374277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5899E-9F25-C25F-8B1F-8B87AED47EB9}"/>
              </a:ext>
            </a:extLst>
          </p:cNvPr>
          <p:cNvSpPr>
            <a:spLocks noGrp="1"/>
          </p:cNvSpPr>
          <p:nvPr>
            <p:ph type="title"/>
          </p:nvPr>
        </p:nvSpPr>
        <p:spPr/>
        <p:txBody>
          <a:bodyPr/>
          <a:lstStyle/>
          <a:p>
            <a:r>
              <a:rPr lang="en-GB" dirty="0"/>
              <a:t>More </a:t>
            </a:r>
            <a:r>
              <a:rPr lang="en-GB" dirty="0" err="1"/>
              <a:t>kNN</a:t>
            </a:r>
            <a:r>
              <a:rPr lang="en-GB" dirty="0"/>
              <a:t> examples.</a:t>
            </a:r>
            <a:br>
              <a:rPr lang="en-GB" dirty="0"/>
            </a:br>
            <a:r>
              <a:rPr lang="en-GB" dirty="0"/>
              <a:t>Cell Segmentation example [classification]</a:t>
            </a:r>
          </a:p>
        </p:txBody>
      </p:sp>
      <p:pic>
        <p:nvPicPr>
          <p:cNvPr id="4" name="Picture 3">
            <a:extLst>
              <a:ext uri="{FF2B5EF4-FFF2-40B4-BE49-F238E27FC236}">
                <a16:creationId xmlns:a16="http://schemas.microsoft.com/office/drawing/2014/main" id="{D09E3A2C-88FF-F853-CA4F-BFFCC106AD25}"/>
              </a:ext>
            </a:extLst>
          </p:cNvPr>
          <p:cNvPicPr>
            <a:picLocks noChangeAspect="1"/>
          </p:cNvPicPr>
          <p:nvPr/>
        </p:nvPicPr>
        <p:blipFill>
          <a:blip r:embed="rId2"/>
          <a:stretch>
            <a:fillRect/>
          </a:stretch>
        </p:blipFill>
        <p:spPr>
          <a:xfrm>
            <a:off x="838200" y="1690688"/>
            <a:ext cx="7292009" cy="4930311"/>
          </a:xfrm>
          <a:prstGeom prst="rect">
            <a:avLst/>
          </a:prstGeom>
        </p:spPr>
      </p:pic>
    </p:spTree>
    <p:extLst>
      <p:ext uri="{BB962C8B-B14F-4D97-AF65-F5344CB8AC3E}">
        <p14:creationId xmlns:p14="http://schemas.microsoft.com/office/powerpoint/2010/main" val="350556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4CC68-6AFC-7C79-54C6-D76657E7151A}"/>
              </a:ext>
            </a:extLst>
          </p:cNvPr>
          <p:cNvSpPr>
            <a:spLocks noGrp="1"/>
          </p:cNvSpPr>
          <p:nvPr>
            <p:ph type="title"/>
          </p:nvPr>
        </p:nvSpPr>
        <p:spPr/>
        <p:txBody>
          <a:bodyPr/>
          <a:lstStyle/>
          <a:p>
            <a:r>
              <a:rPr lang="en-GB" dirty="0"/>
              <a:t>More </a:t>
            </a:r>
            <a:r>
              <a:rPr lang="en-GB" dirty="0" err="1"/>
              <a:t>kNN</a:t>
            </a:r>
            <a:r>
              <a:rPr lang="en-GB" dirty="0"/>
              <a:t> examples.</a:t>
            </a:r>
            <a:br>
              <a:rPr lang="en-GB" dirty="0"/>
            </a:br>
            <a:r>
              <a:rPr lang="en-GB" dirty="0"/>
              <a:t>Blood/brain barrier example [regression]</a:t>
            </a:r>
          </a:p>
        </p:txBody>
      </p:sp>
      <p:pic>
        <p:nvPicPr>
          <p:cNvPr id="3" name="Picture 2">
            <a:extLst>
              <a:ext uri="{FF2B5EF4-FFF2-40B4-BE49-F238E27FC236}">
                <a16:creationId xmlns:a16="http://schemas.microsoft.com/office/drawing/2014/main" id="{04C877D2-1C2F-70F5-51B6-58BB23BDB33C}"/>
              </a:ext>
            </a:extLst>
          </p:cNvPr>
          <p:cNvPicPr>
            <a:picLocks noChangeAspect="1"/>
          </p:cNvPicPr>
          <p:nvPr/>
        </p:nvPicPr>
        <p:blipFill>
          <a:blip r:embed="rId2"/>
          <a:stretch>
            <a:fillRect/>
          </a:stretch>
        </p:blipFill>
        <p:spPr>
          <a:xfrm>
            <a:off x="838200" y="1701800"/>
            <a:ext cx="6959600" cy="1727200"/>
          </a:xfrm>
          <a:prstGeom prst="rect">
            <a:avLst/>
          </a:prstGeom>
        </p:spPr>
      </p:pic>
      <p:pic>
        <p:nvPicPr>
          <p:cNvPr id="4" name="Picture 3">
            <a:extLst>
              <a:ext uri="{FF2B5EF4-FFF2-40B4-BE49-F238E27FC236}">
                <a16:creationId xmlns:a16="http://schemas.microsoft.com/office/drawing/2014/main" id="{ADAE32B9-AFE4-C3A7-5393-4F39ABD27388}"/>
              </a:ext>
            </a:extLst>
          </p:cNvPr>
          <p:cNvPicPr>
            <a:picLocks noChangeAspect="1"/>
          </p:cNvPicPr>
          <p:nvPr/>
        </p:nvPicPr>
        <p:blipFill>
          <a:blip r:embed="rId3"/>
          <a:stretch>
            <a:fillRect/>
          </a:stretch>
        </p:blipFill>
        <p:spPr>
          <a:xfrm>
            <a:off x="907774" y="3558329"/>
            <a:ext cx="9889876" cy="3110828"/>
          </a:xfrm>
          <a:prstGeom prst="rect">
            <a:avLst/>
          </a:prstGeom>
        </p:spPr>
      </p:pic>
    </p:spTree>
    <p:extLst>
      <p:ext uri="{BB962C8B-B14F-4D97-AF65-F5344CB8AC3E}">
        <p14:creationId xmlns:p14="http://schemas.microsoft.com/office/powerpoint/2010/main" val="1314343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4CC68-6AFC-7C79-54C6-D76657E7151A}"/>
              </a:ext>
            </a:extLst>
          </p:cNvPr>
          <p:cNvSpPr>
            <a:spLocks noGrp="1"/>
          </p:cNvSpPr>
          <p:nvPr>
            <p:ph type="title"/>
          </p:nvPr>
        </p:nvSpPr>
        <p:spPr/>
        <p:txBody>
          <a:bodyPr/>
          <a:lstStyle/>
          <a:p>
            <a:r>
              <a:rPr lang="en-GB" dirty="0"/>
              <a:t>More </a:t>
            </a:r>
            <a:r>
              <a:rPr lang="en-GB" dirty="0" err="1"/>
              <a:t>kNN</a:t>
            </a:r>
            <a:r>
              <a:rPr lang="en-GB" dirty="0"/>
              <a:t> examples.</a:t>
            </a:r>
            <a:br>
              <a:rPr lang="en-GB" dirty="0"/>
            </a:br>
            <a:r>
              <a:rPr lang="en-GB" dirty="0"/>
              <a:t>Blood/brain barrier example [regression]</a:t>
            </a:r>
          </a:p>
        </p:txBody>
      </p:sp>
      <p:pic>
        <p:nvPicPr>
          <p:cNvPr id="3" name="Picture 2">
            <a:extLst>
              <a:ext uri="{FF2B5EF4-FFF2-40B4-BE49-F238E27FC236}">
                <a16:creationId xmlns:a16="http://schemas.microsoft.com/office/drawing/2014/main" id="{CA8FBA08-44DA-64B1-42DD-057F8FDF52A7}"/>
              </a:ext>
            </a:extLst>
          </p:cNvPr>
          <p:cNvPicPr>
            <a:picLocks noChangeAspect="1"/>
          </p:cNvPicPr>
          <p:nvPr/>
        </p:nvPicPr>
        <p:blipFill>
          <a:blip r:embed="rId2"/>
          <a:stretch>
            <a:fillRect/>
          </a:stretch>
        </p:blipFill>
        <p:spPr>
          <a:xfrm>
            <a:off x="977347" y="1690688"/>
            <a:ext cx="7772400" cy="1853556"/>
          </a:xfrm>
          <a:prstGeom prst="rect">
            <a:avLst/>
          </a:prstGeom>
        </p:spPr>
      </p:pic>
      <p:pic>
        <p:nvPicPr>
          <p:cNvPr id="4" name="Picture 3">
            <a:extLst>
              <a:ext uri="{FF2B5EF4-FFF2-40B4-BE49-F238E27FC236}">
                <a16:creationId xmlns:a16="http://schemas.microsoft.com/office/drawing/2014/main" id="{BBD8709E-8503-3694-CBE8-208A3D6F42A1}"/>
              </a:ext>
            </a:extLst>
          </p:cNvPr>
          <p:cNvPicPr>
            <a:picLocks noChangeAspect="1"/>
          </p:cNvPicPr>
          <p:nvPr/>
        </p:nvPicPr>
        <p:blipFill>
          <a:blip r:embed="rId3"/>
          <a:stretch>
            <a:fillRect/>
          </a:stretch>
        </p:blipFill>
        <p:spPr>
          <a:xfrm>
            <a:off x="7487193" y="2686188"/>
            <a:ext cx="4479521" cy="4045336"/>
          </a:xfrm>
          <a:prstGeom prst="rect">
            <a:avLst/>
          </a:prstGeom>
        </p:spPr>
      </p:pic>
      <p:pic>
        <p:nvPicPr>
          <p:cNvPr id="5" name="Picture 4">
            <a:extLst>
              <a:ext uri="{FF2B5EF4-FFF2-40B4-BE49-F238E27FC236}">
                <a16:creationId xmlns:a16="http://schemas.microsoft.com/office/drawing/2014/main" id="{1E1803D8-A16D-9DCB-5F4E-FD794C5652C9}"/>
              </a:ext>
            </a:extLst>
          </p:cNvPr>
          <p:cNvPicPr>
            <a:picLocks noChangeAspect="1"/>
          </p:cNvPicPr>
          <p:nvPr/>
        </p:nvPicPr>
        <p:blipFill>
          <a:blip r:embed="rId4"/>
          <a:stretch>
            <a:fillRect/>
          </a:stretch>
        </p:blipFill>
        <p:spPr>
          <a:xfrm>
            <a:off x="990599" y="3897721"/>
            <a:ext cx="6397486" cy="1944171"/>
          </a:xfrm>
          <a:prstGeom prst="rect">
            <a:avLst/>
          </a:prstGeom>
        </p:spPr>
      </p:pic>
    </p:spTree>
    <p:extLst>
      <p:ext uri="{BB962C8B-B14F-4D97-AF65-F5344CB8AC3E}">
        <p14:creationId xmlns:p14="http://schemas.microsoft.com/office/powerpoint/2010/main" val="403226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4CC68-6AFC-7C79-54C6-D76657E7151A}"/>
              </a:ext>
            </a:extLst>
          </p:cNvPr>
          <p:cNvSpPr>
            <a:spLocks noGrp="1"/>
          </p:cNvSpPr>
          <p:nvPr>
            <p:ph type="title"/>
          </p:nvPr>
        </p:nvSpPr>
        <p:spPr/>
        <p:txBody>
          <a:bodyPr/>
          <a:lstStyle/>
          <a:p>
            <a:r>
              <a:rPr lang="en-GB" dirty="0"/>
              <a:t>More </a:t>
            </a:r>
            <a:r>
              <a:rPr lang="en-GB" dirty="0" err="1"/>
              <a:t>kNN</a:t>
            </a:r>
            <a:r>
              <a:rPr lang="en-GB" dirty="0"/>
              <a:t> examples.</a:t>
            </a:r>
            <a:br>
              <a:rPr lang="en-GB" dirty="0"/>
            </a:br>
            <a:r>
              <a:rPr lang="en-GB" dirty="0"/>
              <a:t>Blood/brain barrier example [regression]</a:t>
            </a:r>
          </a:p>
        </p:txBody>
      </p:sp>
      <p:pic>
        <p:nvPicPr>
          <p:cNvPr id="3" name="Picture 2">
            <a:extLst>
              <a:ext uri="{FF2B5EF4-FFF2-40B4-BE49-F238E27FC236}">
                <a16:creationId xmlns:a16="http://schemas.microsoft.com/office/drawing/2014/main" id="{D74729BB-701F-F3BE-CAF3-68C7391017BC}"/>
              </a:ext>
            </a:extLst>
          </p:cNvPr>
          <p:cNvPicPr>
            <a:picLocks noChangeAspect="1"/>
          </p:cNvPicPr>
          <p:nvPr/>
        </p:nvPicPr>
        <p:blipFill>
          <a:blip r:embed="rId2"/>
          <a:stretch>
            <a:fillRect/>
          </a:stretch>
        </p:blipFill>
        <p:spPr>
          <a:xfrm>
            <a:off x="967409" y="1690688"/>
            <a:ext cx="7772400" cy="3101604"/>
          </a:xfrm>
          <a:prstGeom prst="rect">
            <a:avLst/>
          </a:prstGeom>
        </p:spPr>
      </p:pic>
    </p:spTree>
    <p:extLst>
      <p:ext uri="{BB962C8B-B14F-4D97-AF65-F5344CB8AC3E}">
        <p14:creationId xmlns:p14="http://schemas.microsoft.com/office/powerpoint/2010/main" val="4226201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4CC68-6AFC-7C79-54C6-D76657E7151A}"/>
              </a:ext>
            </a:extLst>
          </p:cNvPr>
          <p:cNvSpPr>
            <a:spLocks noGrp="1"/>
          </p:cNvSpPr>
          <p:nvPr>
            <p:ph type="title"/>
          </p:nvPr>
        </p:nvSpPr>
        <p:spPr/>
        <p:txBody>
          <a:bodyPr/>
          <a:lstStyle/>
          <a:p>
            <a:r>
              <a:rPr lang="en-GB" dirty="0"/>
              <a:t>More </a:t>
            </a:r>
            <a:r>
              <a:rPr lang="en-GB" dirty="0" err="1"/>
              <a:t>kNN</a:t>
            </a:r>
            <a:r>
              <a:rPr lang="en-GB" dirty="0"/>
              <a:t> examples.</a:t>
            </a:r>
            <a:br>
              <a:rPr lang="en-GB" dirty="0"/>
            </a:br>
            <a:r>
              <a:rPr lang="en-GB" dirty="0"/>
              <a:t>Blood/brain barrier example [regression]</a:t>
            </a:r>
          </a:p>
        </p:txBody>
      </p:sp>
      <p:pic>
        <p:nvPicPr>
          <p:cNvPr id="3" name="Picture 2">
            <a:extLst>
              <a:ext uri="{FF2B5EF4-FFF2-40B4-BE49-F238E27FC236}">
                <a16:creationId xmlns:a16="http://schemas.microsoft.com/office/drawing/2014/main" id="{9D17133F-305D-6F14-3316-6D97B1B5207F}"/>
              </a:ext>
            </a:extLst>
          </p:cNvPr>
          <p:cNvPicPr>
            <a:picLocks noChangeAspect="1"/>
          </p:cNvPicPr>
          <p:nvPr/>
        </p:nvPicPr>
        <p:blipFill>
          <a:blip r:embed="rId2"/>
          <a:stretch>
            <a:fillRect/>
          </a:stretch>
        </p:blipFill>
        <p:spPr>
          <a:xfrm>
            <a:off x="838200" y="1690688"/>
            <a:ext cx="7182678" cy="5080619"/>
          </a:xfrm>
          <a:prstGeom prst="rect">
            <a:avLst/>
          </a:prstGeom>
        </p:spPr>
      </p:pic>
    </p:spTree>
    <p:extLst>
      <p:ext uri="{BB962C8B-B14F-4D97-AF65-F5344CB8AC3E}">
        <p14:creationId xmlns:p14="http://schemas.microsoft.com/office/powerpoint/2010/main" val="4037062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41ECC-566A-0EE5-A09D-941058FB68CD}"/>
              </a:ext>
            </a:extLst>
          </p:cNvPr>
          <p:cNvSpPr>
            <a:spLocks noGrp="1"/>
          </p:cNvSpPr>
          <p:nvPr>
            <p:ph type="title"/>
          </p:nvPr>
        </p:nvSpPr>
        <p:spPr/>
        <p:txBody>
          <a:bodyPr/>
          <a:lstStyle/>
          <a:p>
            <a:r>
              <a:rPr lang="en-GB" dirty="0"/>
              <a:t>More </a:t>
            </a:r>
            <a:r>
              <a:rPr lang="en-GB" dirty="0" err="1"/>
              <a:t>kNN</a:t>
            </a:r>
            <a:r>
              <a:rPr lang="en-GB" dirty="0"/>
              <a:t> examples.</a:t>
            </a:r>
            <a:br>
              <a:rPr lang="en-GB" dirty="0"/>
            </a:br>
            <a:r>
              <a:rPr lang="en-GB" dirty="0"/>
              <a:t>Blood/brain barrier example [regression]</a:t>
            </a:r>
          </a:p>
        </p:txBody>
      </p:sp>
      <p:pic>
        <p:nvPicPr>
          <p:cNvPr id="3" name="Picture 2">
            <a:extLst>
              <a:ext uri="{FF2B5EF4-FFF2-40B4-BE49-F238E27FC236}">
                <a16:creationId xmlns:a16="http://schemas.microsoft.com/office/drawing/2014/main" id="{47091681-6E82-9AC9-7F99-9A255B525AAC}"/>
              </a:ext>
            </a:extLst>
          </p:cNvPr>
          <p:cNvPicPr>
            <a:picLocks noChangeAspect="1"/>
          </p:cNvPicPr>
          <p:nvPr/>
        </p:nvPicPr>
        <p:blipFill>
          <a:blip r:embed="rId2"/>
          <a:stretch>
            <a:fillRect/>
          </a:stretch>
        </p:blipFill>
        <p:spPr>
          <a:xfrm>
            <a:off x="947530" y="1774874"/>
            <a:ext cx="7772400" cy="4163015"/>
          </a:xfrm>
          <a:prstGeom prst="rect">
            <a:avLst/>
          </a:prstGeom>
        </p:spPr>
      </p:pic>
    </p:spTree>
    <p:extLst>
      <p:ext uri="{BB962C8B-B14F-4D97-AF65-F5344CB8AC3E}">
        <p14:creationId xmlns:p14="http://schemas.microsoft.com/office/powerpoint/2010/main" val="1936040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41ECC-566A-0EE5-A09D-941058FB68CD}"/>
              </a:ext>
            </a:extLst>
          </p:cNvPr>
          <p:cNvSpPr>
            <a:spLocks noGrp="1"/>
          </p:cNvSpPr>
          <p:nvPr>
            <p:ph type="title"/>
          </p:nvPr>
        </p:nvSpPr>
        <p:spPr/>
        <p:txBody>
          <a:bodyPr/>
          <a:lstStyle/>
          <a:p>
            <a:r>
              <a:rPr lang="en-GB" dirty="0"/>
              <a:t>More </a:t>
            </a:r>
            <a:r>
              <a:rPr lang="en-GB" dirty="0" err="1"/>
              <a:t>kNN</a:t>
            </a:r>
            <a:r>
              <a:rPr lang="en-GB" dirty="0"/>
              <a:t> examples.</a:t>
            </a:r>
            <a:br>
              <a:rPr lang="en-GB" dirty="0"/>
            </a:br>
            <a:r>
              <a:rPr lang="en-GB" dirty="0"/>
              <a:t>Blood/brain barrier example [regression]</a:t>
            </a:r>
          </a:p>
        </p:txBody>
      </p:sp>
      <p:pic>
        <p:nvPicPr>
          <p:cNvPr id="3" name="Picture 2">
            <a:extLst>
              <a:ext uri="{FF2B5EF4-FFF2-40B4-BE49-F238E27FC236}">
                <a16:creationId xmlns:a16="http://schemas.microsoft.com/office/drawing/2014/main" id="{C83B619B-799F-F257-A962-30E6B3E4003D}"/>
              </a:ext>
            </a:extLst>
          </p:cNvPr>
          <p:cNvPicPr>
            <a:picLocks noChangeAspect="1"/>
          </p:cNvPicPr>
          <p:nvPr/>
        </p:nvPicPr>
        <p:blipFill>
          <a:blip r:embed="rId2"/>
          <a:stretch>
            <a:fillRect/>
          </a:stretch>
        </p:blipFill>
        <p:spPr>
          <a:xfrm>
            <a:off x="997226" y="1811793"/>
            <a:ext cx="7772400" cy="2936240"/>
          </a:xfrm>
          <a:prstGeom prst="rect">
            <a:avLst/>
          </a:prstGeom>
        </p:spPr>
      </p:pic>
    </p:spTree>
    <p:extLst>
      <p:ext uri="{BB962C8B-B14F-4D97-AF65-F5344CB8AC3E}">
        <p14:creationId xmlns:p14="http://schemas.microsoft.com/office/powerpoint/2010/main" val="1009849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F11FD-B730-F732-2888-6FE3392E996D}"/>
              </a:ext>
            </a:extLst>
          </p:cNvPr>
          <p:cNvSpPr>
            <a:spLocks noGrp="1"/>
          </p:cNvSpPr>
          <p:nvPr>
            <p:ph type="title"/>
          </p:nvPr>
        </p:nvSpPr>
        <p:spPr/>
        <p:txBody>
          <a:bodyPr/>
          <a:lstStyle/>
          <a:p>
            <a:r>
              <a:rPr lang="en-GB" dirty="0"/>
              <a:t>K nearest neighbours.</a:t>
            </a:r>
            <a:br>
              <a:rPr lang="en-GB" dirty="0"/>
            </a:br>
            <a:r>
              <a:rPr lang="en-GB" dirty="0"/>
              <a:t>Algorithm and parameters</a:t>
            </a:r>
          </a:p>
        </p:txBody>
      </p:sp>
      <p:sp>
        <p:nvSpPr>
          <p:cNvPr id="4" name="TextBox 3">
            <a:extLst>
              <a:ext uri="{FF2B5EF4-FFF2-40B4-BE49-F238E27FC236}">
                <a16:creationId xmlns:a16="http://schemas.microsoft.com/office/drawing/2014/main" id="{8C3CA1F1-F7C8-9346-E5DE-66CAD8D3A0B5}"/>
              </a:ext>
            </a:extLst>
          </p:cNvPr>
          <p:cNvSpPr txBox="1"/>
          <p:nvPr/>
        </p:nvSpPr>
        <p:spPr>
          <a:xfrm>
            <a:off x="838200" y="1951672"/>
            <a:ext cx="6096000" cy="1477328"/>
          </a:xfrm>
          <a:prstGeom prst="rect">
            <a:avLst/>
          </a:prstGeom>
          <a:noFill/>
        </p:spPr>
        <p:txBody>
          <a:bodyPr wrap="square">
            <a:spAutoFit/>
          </a:bodyPr>
          <a:lstStyle/>
          <a:p>
            <a:pPr algn="l"/>
            <a:r>
              <a:rPr lang="en-GB" b="0" i="0" u="none" strike="noStrike" dirty="0">
                <a:solidFill>
                  <a:srgbClr val="333333"/>
                </a:solidFill>
                <a:effectLst/>
                <a:latin typeface="Helvetica Neue" panose="02000503000000020004" pitchFamily="2" charset="0"/>
              </a:rPr>
              <a:t>A simulated data set will be used to demonstrate:</a:t>
            </a:r>
          </a:p>
          <a:p>
            <a:pPr algn="l">
              <a:buFont typeface="Arial" panose="020B0604020202020204" pitchFamily="34" charset="0"/>
              <a:buChar char="•"/>
            </a:pPr>
            <a:r>
              <a:rPr lang="en-GB" b="0" i="0" u="none" strike="noStrike" dirty="0">
                <a:solidFill>
                  <a:srgbClr val="333333"/>
                </a:solidFill>
                <a:effectLst/>
                <a:latin typeface="Helvetica Neue" panose="02000503000000020004" pitchFamily="2" charset="0"/>
              </a:rPr>
              <a:t>bias-variance trade-off</a:t>
            </a:r>
          </a:p>
          <a:p>
            <a:pPr algn="l">
              <a:buFont typeface="Arial" panose="020B0604020202020204" pitchFamily="34" charset="0"/>
              <a:buChar char="•"/>
            </a:pPr>
            <a:r>
              <a:rPr lang="en-GB" b="0" i="0" u="none" strike="noStrike" dirty="0">
                <a:solidFill>
                  <a:srgbClr val="333333"/>
                </a:solidFill>
                <a:effectLst/>
                <a:latin typeface="Helvetica Neue" panose="02000503000000020004" pitchFamily="2" charset="0"/>
              </a:rPr>
              <a:t>the </a:t>
            </a:r>
            <a:r>
              <a:rPr lang="en-GB" b="0" i="0" u="none" strike="noStrike" dirty="0" err="1">
                <a:solidFill>
                  <a:srgbClr val="333333"/>
                </a:solidFill>
                <a:effectLst/>
                <a:latin typeface="Helvetica Neue" panose="02000503000000020004" pitchFamily="2" charset="0"/>
              </a:rPr>
              <a:t>knn</a:t>
            </a:r>
            <a:r>
              <a:rPr lang="en-GB" b="0" i="0" u="none" strike="noStrike" dirty="0">
                <a:solidFill>
                  <a:srgbClr val="333333"/>
                </a:solidFill>
                <a:effectLst/>
                <a:latin typeface="Helvetica Neue" panose="02000503000000020004" pitchFamily="2" charset="0"/>
              </a:rPr>
              <a:t> function in Python</a:t>
            </a:r>
          </a:p>
          <a:p>
            <a:pPr algn="l">
              <a:buFont typeface="Arial" panose="020B0604020202020204" pitchFamily="34" charset="0"/>
              <a:buChar char="•"/>
            </a:pPr>
            <a:r>
              <a:rPr lang="en-GB" b="0" i="0" u="none" strike="noStrike" dirty="0">
                <a:solidFill>
                  <a:srgbClr val="333333"/>
                </a:solidFill>
                <a:effectLst/>
                <a:latin typeface="Helvetica Neue" panose="02000503000000020004" pitchFamily="2" charset="0"/>
              </a:rPr>
              <a:t>plotting decision boundaries</a:t>
            </a:r>
          </a:p>
          <a:p>
            <a:pPr algn="l">
              <a:buFont typeface="Arial" panose="020B0604020202020204" pitchFamily="34" charset="0"/>
              <a:buChar char="•"/>
            </a:pPr>
            <a:r>
              <a:rPr lang="en-GB" b="0" i="0" u="none" strike="noStrike" dirty="0">
                <a:solidFill>
                  <a:srgbClr val="333333"/>
                </a:solidFill>
                <a:effectLst/>
                <a:latin typeface="Helvetica Neue" panose="02000503000000020004" pitchFamily="2" charset="0"/>
              </a:rPr>
              <a:t>choosing the optimum value of </a:t>
            </a:r>
            <a:r>
              <a:rPr lang="en-GB" b="0" i="1" u="none" strike="noStrike" dirty="0">
                <a:solidFill>
                  <a:srgbClr val="333333"/>
                </a:solidFill>
                <a:effectLst/>
                <a:latin typeface="Helvetica Neue" panose="02000503000000020004" pitchFamily="2" charset="0"/>
              </a:rPr>
              <a:t>k</a:t>
            </a:r>
            <a:endParaRPr lang="en-GB" b="0" i="0" u="none" strike="noStrike" dirty="0">
              <a:solidFill>
                <a:srgbClr val="333333"/>
              </a:solidFill>
              <a:effectLst/>
              <a:latin typeface="Helvetica Neue" panose="02000503000000020004" pitchFamily="2" charset="0"/>
            </a:endParaRPr>
          </a:p>
        </p:txBody>
      </p:sp>
      <p:pic>
        <p:nvPicPr>
          <p:cNvPr id="7" name="Picture 6">
            <a:extLst>
              <a:ext uri="{FF2B5EF4-FFF2-40B4-BE49-F238E27FC236}">
                <a16:creationId xmlns:a16="http://schemas.microsoft.com/office/drawing/2014/main" id="{D55AE93F-3912-03F1-BED9-5A7255BBAA31}"/>
              </a:ext>
            </a:extLst>
          </p:cNvPr>
          <p:cNvPicPr>
            <a:picLocks noChangeAspect="1"/>
          </p:cNvPicPr>
          <p:nvPr/>
        </p:nvPicPr>
        <p:blipFill>
          <a:blip r:embed="rId2"/>
          <a:stretch>
            <a:fillRect/>
          </a:stretch>
        </p:blipFill>
        <p:spPr>
          <a:xfrm>
            <a:off x="6553200" y="1895656"/>
            <a:ext cx="5511800" cy="2641010"/>
          </a:xfrm>
          <a:prstGeom prst="rect">
            <a:avLst/>
          </a:prstGeom>
        </p:spPr>
      </p:pic>
      <p:sp>
        <p:nvSpPr>
          <p:cNvPr id="8" name="TextBox 7">
            <a:extLst>
              <a:ext uri="{FF2B5EF4-FFF2-40B4-BE49-F238E27FC236}">
                <a16:creationId xmlns:a16="http://schemas.microsoft.com/office/drawing/2014/main" id="{7003F41D-4414-4739-D6D8-7FD80E53980B}"/>
              </a:ext>
            </a:extLst>
          </p:cNvPr>
          <p:cNvSpPr txBox="1"/>
          <p:nvPr/>
        </p:nvSpPr>
        <p:spPr>
          <a:xfrm>
            <a:off x="7971163" y="4642243"/>
            <a:ext cx="3636637" cy="369332"/>
          </a:xfrm>
          <a:prstGeom prst="rect">
            <a:avLst/>
          </a:prstGeom>
          <a:noFill/>
        </p:spPr>
        <p:txBody>
          <a:bodyPr wrap="none" rtlCol="0">
            <a:spAutoFit/>
          </a:bodyPr>
          <a:lstStyle/>
          <a:p>
            <a:r>
              <a:rPr lang="en-GB" dirty="0"/>
              <a:t>We illustrate one split into train/ test</a:t>
            </a:r>
          </a:p>
        </p:txBody>
      </p:sp>
      <p:pic>
        <p:nvPicPr>
          <p:cNvPr id="3" name="Picture 2">
            <a:extLst>
              <a:ext uri="{FF2B5EF4-FFF2-40B4-BE49-F238E27FC236}">
                <a16:creationId xmlns:a16="http://schemas.microsoft.com/office/drawing/2014/main" id="{EE66E8D0-0598-94F1-BDBE-46A453F8C667}"/>
              </a:ext>
            </a:extLst>
          </p:cNvPr>
          <p:cNvPicPr>
            <a:picLocks noChangeAspect="1"/>
          </p:cNvPicPr>
          <p:nvPr/>
        </p:nvPicPr>
        <p:blipFill>
          <a:blip r:embed="rId3"/>
          <a:stretch>
            <a:fillRect/>
          </a:stretch>
        </p:blipFill>
        <p:spPr>
          <a:xfrm>
            <a:off x="838200" y="4373833"/>
            <a:ext cx="7061036" cy="2229800"/>
          </a:xfrm>
          <a:prstGeom prst="rect">
            <a:avLst/>
          </a:prstGeom>
        </p:spPr>
      </p:pic>
    </p:spTree>
    <p:extLst>
      <p:ext uri="{BB962C8B-B14F-4D97-AF65-F5344CB8AC3E}">
        <p14:creationId xmlns:p14="http://schemas.microsoft.com/office/powerpoint/2010/main" val="343357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41ECC-566A-0EE5-A09D-941058FB68CD}"/>
              </a:ext>
            </a:extLst>
          </p:cNvPr>
          <p:cNvSpPr>
            <a:spLocks noGrp="1"/>
          </p:cNvSpPr>
          <p:nvPr>
            <p:ph type="title"/>
          </p:nvPr>
        </p:nvSpPr>
        <p:spPr/>
        <p:txBody>
          <a:bodyPr/>
          <a:lstStyle/>
          <a:p>
            <a:r>
              <a:rPr lang="en-GB" dirty="0"/>
              <a:t>More </a:t>
            </a:r>
            <a:r>
              <a:rPr lang="en-GB" dirty="0" err="1"/>
              <a:t>kNN</a:t>
            </a:r>
            <a:r>
              <a:rPr lang="en-GB" dirty="0"/>
              <a:t> examples.</a:t>
            </a:r>
            <a:br>
              <a:rPr lang="en-GB" dirty="0"/>
            </a:br>
            <a:r>
              <a:rPr lang="en-GB" dirty="0"/>
              <a:t>Blood/brain barrier example [regression]</a:t>
            </a:r>
          </a:p>
        </p:txBody>
      </p:sp>
      <p:pic>
        <p:nvPicPr>
          <p:cNvPr id="4" name="Picture 3">
            <a:extLst>
              <a:ext uri="{FF2B5EF4-FFF2-40B4-BE49-F238E27FC236}">
                <a16:creationId xmlns:a16="http://schemas.microsoft.com/office/drawing/2014/main" id="{D3254E08-31AC-7678-DF9F-86FCC3B98224}"/>
              </a:ext>
            </a:extLst>
          </p:cNvPr>
          <p:cNvPicPr>
            <a:picLocks noChangeAspect="1"/>
          </p:cNvPicPr>
          <p:nvPr/>
        </p:nvPicPr>
        <p:blipFill>
          <a:blip r:embed="rId2"/>
          <a:stretch>
            <a:fillRect/>
          </a:stretch>
        </p:blipFill>
        <p:spPr>
          <a:xfrm>
            <a:off x="838200" y="1690688"/>
            <a:ext cx="7772400" cy="4887257"/>
          </a:xfrm>
          <a:prstGeom prst="rect">
            <a:avLst/>
          </a:prstGeom>
        </p:spPr>
      </p:pic>
    </p:spTree>
    <p:extLst>
      <p:ext uri="{BB962C8B-B14F-4D97-AF65-F5344CB8AC3E}">
        <p14:creationId xmlns:p14="http://schemas.microsoft.com/office/powerpoint/2010/main" val="1253276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F11FD-B730-F732-2888-6FE3392E996D}"/>
              </a:ext>
            </a:extLst>
          </p:cNvPr>
          <p:cNvSpPr>
            <a:spLocks noGrp="1"/>
          </p:cNvSpPr>
          <p:nvPr>
            <p:ph type="title"/>
          </p:nvPr>
        </p:nvSpPr>
        <p:spPr/>
        <p:txBody>
          <a:bodyPr/>
          <a:lstStyle/>
          <a:p>
            <a:r>
              <a:rPr lang="en-GB" dirty="0"/>
              <a:t>K nearest neighbours.</a:t>
            </a:r>
            <a:br>
              <a:rPr lang="en-GB" dirty="0"/>
            </a:br>
            <a:r>
              <a:rPr lang="en-GB" dirty="0"/>
              <a:t>Algorithm and parameters</a:t>
            </a:r>
          </a:p>
        </p:txBody>
      </p:sp>
      <p:sp>
        <p:nvSpPr>
          <p:cNvPr id="6" name="TextBox 5">
            <a:extLst>
              <a:ext uri="{FF2B5EF4-FFF2-40B4-BE49-F238E27FC236}">
                <a16:creationId xmlns:a16="http://schemas.microsoft.com/office/drawing/2014/main" id="{FBF33B68-6A36-1D73-9863-7CEFF9258588}"/>
              </a:ext>
            </a:extLst>
          </p:cNvPr>
          <p:cNvSpPr txBox="1"/>
          <p:nvPr/>
        </p:nvSpPr>
        <p:spPr>
          <a:xfrm>
            <a:off x="838200" y="1690688"/>
            <a:ext cx="10194235" cy="369332"/>
          </a:xfrm>
          <a:prstGeom prst="rect">
            <a:avLst/>
          </a:prstGeom>
          <a:noFill/>
        </p:spPr>
        <p:txBody>
          <a:bodyPr wrap="square">
            <a:spAutoFit/>
          </a:bodyPr>
          <a:lstStyle/>
          <a:p>
            <a:r>
              <a:rPr lang="en-GB" dirty="0"/>
              <a:t>https://scikit-</a:t>
            </a:r>
            <a:r>
              <a:rPr lang="en-GB" dirty="0" err="1"/>
              <a:t>learn.org</a:t>
            </a:r>
            <a:r>
              <a:rPr lang="en-GB" dirty="0"/>
              <a:t>/stable/modules/generated/</a:t>
            </a:r>
            <a:r>
              <a:rPr lang="en-GB" dirty="0" err="1"/>
              <a:t>sklearn.neighbors.KNeighborsClassifier.html</a:t>
            </a:r>
            <a:endParaRPr lang="en-GB" dirty="0"/>
          </a:p>
        </p:txBody>
      </p:sp>
      <p:pic>
        <p:nvPicPr>
          <p:cNvPr id="7" name="Picture 6">
            <a:extLst>
              <a:ext uri="{FF2B5EF4-FFF2-40B4-BE49-F238E27FC236}">
                <a16:creationId xmlns:a16="http://schemas.microsoft.com/office/drawing/2014/main" id="{1DBD8765-09E1-E1CC-06BF-2E70C9D74CED}"/>
              </a:ext>
            </a:extLst>
          </p:cNvPr>
          <p:cNvPicPr>
            <a:picLocks noChangeAspect="1"/>
          </p:cNvPicPr>
          <p:nvPr/>
        </p:nvPicPr>
        <p:blipFill>
          <a:blip r:embed="rId2"/>
          <a:stretch>
            <a:fillRect/>
          </a:stretch>
        </p:blipFill>
        <p:spPr>
          <a:xfrm>
            <a:off x="838200" y="2245179"/>
            <a:ext cx="7772400" cy="1183821"/>
          </a:xfrm>
          <a:prstGeom prst="rect">
            <a:avLst/>
          </a:prstGeom>
        </p:spPr>
      </p:pic>
      <p:pic>
        <p:nvPicPr>
          <p:cNvPr id="8" name="Picture 7">
            <a:extLst>
              <a:ext uri="{FF2B5EF4-FFF2-40B4-BE49-F238E27FC236}">
                <a16:creationId xmlns:a16="http://schemas.microsoft.com/office/drawing/2014/main" id="{100ED669-25B9-7AE0-B1A4-C5EFC762B4CD}"/>
              </a:ext>
            </a:extLst>
          </p:cNvPr>
          <p:cNvPicPr>
            <a:picLocks noChangeAspect="1"/>
          </p:cNvPicPr>
          <p:nvPr/>
        </p:nvPicPr>
        <p:blipFill>
          <a:blip r:embed="rId3"/>
          <a:stretch>
            <a:fillRect/>
          </a:stretch>
        </p:blipFill>
        <p:spPr>
          <a:xfrm>
            <a:off x="708991" y="3530166"/>
            <a:ext cx="7772400" cy="2759528"/>
          </a:xfrm>
          <a:prstGeom prst="rect">
            <a:avLst/>
          </a:prstGeom>
        </p:spPr>
      </p:pic>
    </p:spTree>
    <p:extLst>
      <p:ext uri="{BB962C8B-B14F-4D97-AF65-F5344CB8AC3E}">
        <p14:creationId xmlns:p14="http://schemas.microsoft.com/office/powerpoint/2010/main" val="404638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28CE-5EFA-13DB-5C2C-E624E6F2E8D1}"/>
              </a:ext>
            </a:extLst>
          </p:cNvPr>
          <p:cNvSpPr>
            <a:spLocks noGrp="1"/>
          </p:cNvSpPr>
          <p:nvPr>
            <p:ph type="title"/>
          </p:nvPr>
        </p:nvSpPr>
        <p:spPr/>
        <p:txBody>
          <a:bodyPr/>
          <a:lstStyle/>
          <a:p>
            <a:r>
              <a:rPr lang="en-GB" dirty="0"/>
              <a:t>K nearest neighbours.</a:t>
            </a:r>
            <a:br>
              <a:rPr lang="en-GB" dirty="0"/>
            </a:br>
            <a:r>
              <a:rPr lang="en-GB" dirty="0"/>
              <a:t>Algorithm and parameters</a:t>
            </a:r>
          </a:p>
        </p:txBody>
      </p:sp>
      <p:pic>
        <p:nvPicPr>
          <p:cNvPr id="4" name="Picture 3">
            <a:extLst>
              <a:ext uri="{FF2B5EF4-FFF2-40B4-BE49-F238E27FC236}">
                <a16:creationId xmlns:a16="http://schemas.microsoft.com/office/drawing/2014/main" id="{F319F84C-6452-5124-026E-8B9B5A69151B}"/>
              </a:ext>
            </a:extLst>
          </p:cNvPr>
          <p:cNvPicPr>
            <a:picLocks noChangeAspect="1"/>
          </p:cNvPicPr>
          <p:nvPr/>
        </p:nvPicPr>
        <p:blipFill>
          <a:blip r:embed="rId2"/>
          <a:stretch>
            <a:fillRect/>
          </a:stretch>
        </p:blipFill>
        <p:spPr>
          <a:xfrm>
            <a:off x="838200" y="1874665"/>
            <a:ext cx="7772400" cy="1756947"/>
          </a:xfrm>
          <a:prstGeom prst="rect">
            <a:avLst/>
          </a:prstGeom>
        </p:spPr>
      </p:pic>
      <p:pic>
        <p:nvPicPr>
          <p:cNvPr id="5" name="Picture 4">
            <a:extLst>
              <a:ext uri="{FF2B5EF4-FFF2-40B4-BE49-F238E27FC236}">
                <a16:creationId xmlns:a16="http://schemas.microsoft.com/office/drawing/2014/main" id="{592EE57F-06EE-BDFE-8E26-580848151C46}"/>
              </a:ext>
            </a:extLst>
          </p:cNvPr>
          <p:cNvPicPr>
            <a:picLocks noChangeAspect="1"/>
          </p:cNvPicPr>
          <p:nvPr/>
        </p:nvPicPr>
        <p:blipFill>
          <a:blip r:embed="rId3"/>
          <a:stretch>
            <a:fillRect/>
          </a:stretch>
        </p:blipFill>
        <p:spPr>
          <a:xfrm>
            <a:off x="838200" y="3815589"/>
            <a:ext cx="7772400" cy="602959"/>
          </a:xfrm>
          <a:prstGeom prst="rect">
            <a:avLst/>
          </a:prstGeom>
        </p:spPr>
      </p:pic>
    </p:spTree>
    <p:extLst>
      <p:ext uri="{BB962C8B-B14F-4D97-AF65-F5344CB8AC3E}">
        <p14:creationId xmlns:p14="http://schemas.microsoft.com/office/powerpoint/2010/main" val="1636938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9556-D1D1-ACA3-1D00-E622DF64BD67}"/>
              </a:ext>
            </a:extLst>
          </p:cNvPr>
          <p:cNvSpPr>
            <a:spLocks noGrp="1"/>
          </p:cNvSpPr>
          <p:nvPr>
            <p:ph type="title"/>
          </p:nvPr>
        </p:nvSpPr>
        <p:spPr/>
        <p:txBody>
          <a:bodyPr/>
          <a:lstStyle/>
          <a:p>
            <a:r>
              <a:rPr lang="en-GB" dirty="0"/>
              <a:t>K nearest neighbours.</a:t>
            </a:r>
            <a:br>
              <a:rPr lang="en-GB" dirty="0"/>
            </a:br>
            <a:r>
              <a:rPr lang="en-GB" dirty="0"/>
              <a:t>Algorithm and parameters</a:t>
            </a:r>
          </a:p>
        </p:txBody>
      </p:sp>
      <p:sp>
        <p:nvSpPr>
          <p:cNvPr id="4" name="TextBox 3">
            <a:extLst>
              <a:ext uri="{FF2B5EF4-FFF2-40B4-BE49-F238E27FC236}">
                <a16:creationId xmlns:a16="http://schemas.microsoft.com/office/drawing/2014/main" id="{F4814645-0597-D61A-DE48-D2C35612FEBE}"/>
              </a:ext>
            </a:extLst>
          </p:cNvPr>
          <p:cNvSpPr txBox="1"/>
          <p:nvPr/>
        </p:nvSpPr>
        <p:spPr>
          <a:xfrm>
            <a:off x="838199" y="1987826"/>
            <a:ext cx="11088757" cy="4801314"/>
          </a:xfrm>
          <a:prstGeom prst="rect">
            <a:avLst/>
          </a:prstGeom>
          <a:noFill/>
        </p:spPr>
        <p:txBody>
          <a:bodyPr wrap="square" rtlCol="0">
            <a:spAutoFit/>
          </a:bodyPr>
          <a:lstStyle/>
          <a:p>
            <a:pPr algn="l"/>
            <a:r>
              <a:rPr lang="en-GB" b="0" i="0" dirty="0">
                <a:solidFill>
                  <a:srgbClr val="202122"/>
                </a:solidFill>
                <a:effectLst/>
                <a:latin typeface="Arial" panose="020B0604020202020204" pitchFamily="34" charset="0"/>
              </a:rPr>
              <a:t>The </a:t>
            </a:r>
            <a:r>
              <a:rPr lang="en-GB" b="1" i="0" dirty="0">
                <a:solidFill>
                  <a:srgbClr val="FF0000"/>
                </a:solidFill>
                <a:effectLst/>
                <a:latin typeface="Arial" panose="020B0604020202020204" pitchFamily="34" charset="0"/>
              </a:rPr>
              <a:t>ball tree nearest-neighbour algorithm </a:t>
            </a:r>
            <a:r>
              <a:rPr lang="en-GB" b="0" i="0" dirty="0">
                <a:solidFill>
                  <a:srgbClr val="202122"/>
                </a:solidFill>
                <a:effectLst/>
                <a:latin typeface="Arial" panose="020B0604020202020204" pitchFamily="34" charset="0"/>
              </a:rPr>
              <a:t>examines nodes in depth-first order, starting at the root. </a:t>
            </a:r>
          </a:p>
          <a:p>
            <a:pPr algn="l"/>
            <a:endParaRPr lang="en-GB" dirty="0">
              <a:solidFill>
                <a:srgbClr val="202122"/>
              </a:solidFill>
              <a:latin typeface="Arial" panose="020B0604020202020204" pitchFamily="34" charset="0"/>
            </a:endParaRPr>
          </a:p>
          <a:p>
            <a:pPr algn="l"/>
            <a:r>
              <a:rPr lang="en-GB" b="0" i="0" dirty="0">
                <a:solidFill>
                  <a:srgbClr val="202122"/>
                </a:solidFill>
                <a:effectLst/>
                <a:latin typeface="Arial" panose="020B0604020202020204" pitchFamily="34" charset="0"/>
              </a:rPr>
              <a:t>During the search, the algorithm maintains a max-first priority queue (often implemented with a heap, [Q]), of the k nearest points encountered so far. At each node B, it may perform one of three operations, before finally returning an updated version of the priority queue:</a:t>
            </a:r>
          </a:p>
          <a:p>
            <a:pPr algn="l"/>
            <a:endParaRPr lang="en-GB" b="0" i="0" dirty="0">
              <a:solidFill>
                <a:srgbClr val="202122"/>
              </a:solidFill>
              <a:effectLst/>
              <a:latin typeface="Arial" panose="020B0604020202020204" pitchFamily="34" charset="0"/>
            </a:endParaRPr>
          </a:p>
          <a:p>
            <a:pPr algn="l"/>
            <a:r>
              <a:rPr lang="en-GB" b="0" i="0" dirty="0">
                <a:solidFill>
                  <a:srgbClr val="202122"/>
                </a:solidFill>
                <a:effectLst/>
                <a:latin typeface="Arial" panose="020B0604020202020204" pitchFamily="34" charset="0"/>
              </a:rPr>
              <a:t>[1] If the distance from the test point t to the current node B is greater than the furthest point in Q, 		ignore B and return Q.</a:t>
            </a:r>
          </a:p>
          <a:p>
            <a:pPr algn="l"/>
            <a:r>
              <a:rPr lang="en-GB" b="0" i="0" dirty="0">
                <a:solidFill>
                  <a:srgbClr val="202122"/>
                </a:solidFill>
                <a:effectLst/>
                <a:latin typeface="Arial" panose="020B0604020202020204" pitchFamily="34" charset="0"/>
              </a:rPr>
              <a:t>[2] If B is a leaf node, scan through every point enumerated in B and </a:t>
            </a:r>
          </a:p>
          <a:p>
            <a:pPr algn="l"/>
            <a:r>
              <a:rPr lang="en-GB" dirty="0">
                <a:solidFill>
                  <a:srgbClr val="202122"/>
                </a:solidFill>
                <a:latin typeface="Arial" panose="020B0604020202020204" pitchFamily="34" charset="0"/>
              </a:rPr>
              <a:t>	</a:t>
            </a:r>
            <a:r>
              <a:rPr lang="en-GB" b="0" i="0" dirty="0">
                <a:solidFill>
                  <a:srgbClr val="202122"/>
                </a:solidFill>
                <a:effectLst/>
                <a:latin typeface="Arial" panose="020B0604020202020204" pitchFamily="34" charset="0"/>
              </a:rPr>
              <a:t>update the nearest-neighbour queue appropriately. Return the updated queue.</a:t>
            </a:r>
          </a:p>
          <a:p>
            <a:pPr algn="l"/>
            <a:r>
              <a:rPr lang="en-GB" b="0" i="0" dirty="0">
                <a:solidFill>
                  <a:srgbClr val="202122"/>
                </a:solidFill>
                <a:effectLst/>
                <a:latin typeface="Arial" panose="020B0604020202020204" pitchFamily="34" charset="0"/>
              </a:rPr>
              <a:t>[3] If B is an internal node, call the algorithm recursively on B's two children,</a:t>
            </a:r>
          </a:p>
          <a:p>
            <a:pPr algn="l"/>
            <a:r>
              <a:rPr lang="en-GB" dirty="0">
                <a:solidFill>
                  <a:srgbClr val="202122"/>
                </a:solidFill>
                <a:latin typeface="Arial" panose="020B0604020202020204" pitchFamily="34" charset="0"/>
              </a:rPr>
              <a:t>	</a:t>
            </a:r>
            <a:r>
              <a:rPr lang="en-GB" b="0" i="0" dirty="0">
                <a:solidFill>
                  <a:srgbClr val="202122"/>
                </a:solidFill>
                <a:effectLst/>
                <a:latin typeface="Arial" panose="020B0604020202020204" pitchFamily="34" charset="0"/>
              </a:rPr>
              <a:t> searching the child whose </a:t>
            </a:r>
            <a:r>
              <a:rPr lang="en-GB" b="0" i="0" dirty="0" err="1">
                <a:solidFill>
                  <a:srgbClr val="202122"/>
                </a:solidFill>
                <a:effectLst/>
                <a:latin typeface="Arial" panose="020B0604020202020204" pitchFamily="34" charset="0"/>
              </a:rPr>
              <a:t>center</a:t>
            </a:r>
            <a:r>
              <a:rPr lang="en-GB" b="0" i="0" dirty="0">
                <a:solidFill>
                  <a:srgbClr val="202122"/>
                </a:solidFill>
                <a:effectLst/>
                <a:latin typeface="Arial" panose="020B0604020202020204" pitchFamily="34" charset="0"/>
              </a:rPr>
              <a:t> is closer to t first. </a:t>
            </a:r>
          </a:p>
          <a:p>
            <a:pPr algn="l"/>
            <a:r>
              <a:rPr lang="en-GB" dirty="0">
                <a:solidFill>
                  <a:srgbClr val="202122"/>
                </a:solidFill>
                <a:latin typeface="Arial" panose="020B0604020202020204" pitchFamily="34" charset="0"/>
              </a:rPr>
              <a:t>	</a:t>
            </a:r>
            <a:r>
              <a:rPr lang="en-GB" b="0" i="0" dirty="0">
                <a:solidFill>
                  <a:srgbClr val="202122"/>
                </a:solidFill>
                <a:effectLst/>
                <a:latin typeface="Arial" panose="020B0604020202020204" pitchFamily="34" charset="0"/>
              </a:rPr>
              <a:t>Return the queue after each of these calls has updated it in turn.</a:t>
            </a:r>
          </a:p>
          <a:p>
            <a:pPr algn="l"/>
            <a:endParaRPr lang="en-GB" b="0" i="0" dirty="0">
              <a:solidFill>
                <a:srgbClr val="202122"/>
              </a:solidFill>
              <a:effectLst/>
              <a:latin typeface="Arial" panose="020B0604020202020204" pitchFamily="34" charset="0"/>
            </a:endParaRPr>
          </a:p>
          <a:p>
            <a:pPr algn="l"/>
            <a:r>
              <a:rPr lang="en-GB" b="0" i="0" dirty="0">
                <a:solidFill>
                  <a:srgbClr val="202122"/>
                </a:solidFill>
                <a:effectLst/>
                <a:latin typeface="Arial" panose="020B0604020202020204" pitchFamily="34" charset="0"/>
              </a:rPr>
              <a:t>Performing the recursive search in the order described in point 3 above increases likelihood that the further child will be pruned entirely during the search.</a:t>
            </a:r>
          </a:p>
          <a:p>
            <a:pPr algn="l"/>
            <a:endParaRPr lang="en-GB" b="0" i="0" dirty="0">
              <a:solidFill>
                <a:srgbClr val="202122"/>
              </a:solidFill>
              <a:effectLst/>
              <a:latin typeface="Arial" panose="020B0604020202020204" pitchFamily="34" charset="0"/>
            </a:endParaRPr>
          </a:p>
        </p:txBody>
      </p:sp>
      <p:sp>
        <p:nvSpPr>
          <p:cNvPr id="6" name="TextBox 5">
            <a:extLst>
              <a:ext uri="{FF2B5EF4-FFF2-40B4-BE49-F238E27FC236}">
                <a16:creationId xmlns:a16="http://schemas.microsoft.com/office/drawing/2014/main" id="{B5C05621-EB1A-6817-81CB-746B33FB5051}"/>
              </a:ext>
            </a:extLst>
          </p:cNvPr>
          <p:cNvSpPr txBox="1"/>
          <p:nvPr/>
        </p:nvSpPr>
        <p:spPr>
          <a:xfrm>
            <a:off x="8147602" y="6419808"/>
            <a:ext cx="3968197" cy="369332"/>
          </a:xfrm>
          <a:prstGeom prst="rect">
            <a:avLst/>
          </a:prstGeom>
          <a:noFill/>
        </p:spPr>
        <p:txBody>
          <a:bodyPr wrap="square">
            <a:spAutoFit/>
          </a:bodyPr>
          <a:lstStyle/>
          <a:p>
            <a:r>
              <a:rPr lang="en-GB" dirty="0"/>
              <a:t>https://</a:t>
            </a:r>
            <a:r>
              <a:rPr lang="en-GB" dirty="0" err="1"/>
              <a:t>en.wikipedia.org</a:t>
            </a:r>
            <a:r>
              <a:rPr lang="en-GB" dirty="0"/>
              <a:t>/wiki/</a:t>
            </a:r>
            <a:r>
              <a:rPr lang="en-GB" dirty="0" err="1"/>
              <a:t>Ball_tree</a:t>
            </a:r>
            <a:endParaRPr lang="en-GB" dirty="0"/>
          </a:p>
        </p:txBody>
      </p:sp>
    </p:spTree>
    <p:extLst>
      <p:ext uri="{BB962C8B-B14F-4D97-AF65-F5344CB8AC3E}">
        <p14:creationId xmlns:p14="http://schemas.microsoft.com/office/powerpoint/2010/main" val="71258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3DD12-3AB1-E6EA-C9C4-A317965652E1}"/>
              </a:ext>
            </a:extLst>
          </p:cNvPr>
          <p:cNvSpPr>
            <a:spLocks noGrp="1"/>
          </p:cNvSpPr>
          <p:nvPr>
            <p:ph type="title"/>
          </p:nvPr>
        </p:nvSpPr>
        <p:spPr/>
        <p:txBody>
          <a:bodyPr/>
          <a:lstStyle/>
          <a:p>
            <a:r>
              <a:rPr lang="en-GB" dirty="0"/>
              <a:t>K nearest neighbours.</a:t>
            </a:r>
            <a:br>
              <a:rPr lang="en-GB" dirty="0"/>
            </a:br>
            <a:r>
              <a:rPr lang="en-GB" dirty="0"/>
              <a:t>Algorithm and parameters</a:t>
            </a:r>
          </a:p>
        </p:txBody>
      </p:sp>
      <p:sp>
        <p:nvSpPr>
          <p:cNvPr id="5" name="TextBox 4">
            <a:extLst>
              <a:ext uri="{FF2B5EF4-FFF2-40B4-BE49-F238E27FC236}">
                <a16:creationId xmlns:a16="http://schemas.microsoft.com/office/drawing/2014/main" id="{C662EBFD-1E78-8FAC-38B9-70E3037BB44F}"/>
              </a:ext>
            </a:extLst>
          </p:cNvPr>
          <p:cNvSpPr txBox="1"/>
          <p:nvPr/>
        </p:nvSpPr>
        <p:spPr>
          <a:xfrm>
            <a:off x="653497" y="1854801"/>
            <a:ext cx="5767181" cy="3693319"/>
          </a:xfrm>
          <a:prstGeom prst="rect">
            <a:avLst/>
          </a:prstGeom>
          <a:noFill/>
        </p:spPr>
        <p:txBody>
          <a:bodyPr wrap="square">
            <a:spAutoFit/>
          </a:bodyPr>
          <a:lstStyle/>
          <a:p>
            <a:r>
              <a:rPr lang="en-GB" dirty="0"/>
              <a:t>a k-d tree (short for k-dimensional tree) is a space-partitioning data structure for organizing points in a k-dimensional space. </a:t>
            </a:r>
          </a:p>
          <a:p>
            <a:endParaRPr lang="en-GB" dirty="0"/>
          </a:p>
          <a:p>
            <a:r>
              <a:rPr lang="en-GB" dirty="0"/>
              <a:t>The k-d tree is a binary tree in which every node is a k-dimensional point. </a:t>
            </a:r>
          </a:p>
          <a:p>
            <a:endParaRPr lang="en-GB" dirty="0"/>
          </a:p>
          <a:p>
            <a:r>
              <a:rPr lang="en-GB" dirty="0"/>
              <a:t>Every non-leaf node corresponds to a splitting hyperplane that divides the space into two parts, known as half-spaces.</a:t>
            </a:r>
          </a:p>
          <a:p>
            <a:endParaRPr lang="en-GB" dirty="0"/>
          </a:p>
          <a:p>
            <a:r>
              <a:rPr lang="en-GB" dirty="0"/>
              <a:t>Points to the left of this hyperplane are represented by the left subtree of that node and points to the right of the hyperplane are represented by the right subtree. </a:t>
            </a:r>
          </a:p>
        </p:txBody>
      </p:sp>
      <p:pic>
        <p:nvPicPr>
          <p:cNvPr id="1026" name="Picture 2">
            <a:extLst>
              <a:ext uri="{FF2B5EF4-FFF2-40B4-BE49-F238E27FC236}">
                <a16:creationId xmlns:a16="http://schemas.microsoft.com/office/drawing/2014/main" id="{31F08BB4-52CE-A6CF-E9CB-4ACA25F7B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0983" y="1892971"/>
            <a:ext cx="2794000" cy="2654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61CAA28-92DF-7BC7-5FC0-74D0E01F173D}"/>
              </a:ext>
            </a:extLst>
          </p:cNvPr>
          <p:cNvSpPr txBox="1"/>
          <p:nvPr/>
        </p:nvSpPr>
        <p:spPr>
          <a:xfrm>
            <a:off x="8110330" y="6380922"/>
            <a:ext cx="3825727" cy="369332"/>
          </a:xfrm>
          <a:prstGeom prst="rect">
            <a:avLst/>
          </a:prstGeom>
          <a:noFill/>
        </p:spPr>
        <p:txBody>
          <a:bodyPr wrap="none" rtlCol="0">
            <a:spAutoFit/>
          </a:bodyPr>
          <a:lstStyle/>
          <a:p>
            <a:r>
              <a:rPr lang="en-GB" dirty="0"/>
              <a:t>https://</a:t>
            </a:r>
            <a:r>
              <a:rPr lang="en-GB" dirty="0" err="1"/>
              <a:t>en.wikipedia.org</a:t>
            </a:r>
            <a:r>
              <a:rPr lang="en-GB" dirty="0"/>
              <a:t>/wiki/K-</a:t>
            </a:r>
            <a:r>
              <a:rPr lang="en-GB" dirty="0" err="1"/>
              <a:t>d_tree</a:t>
            </a:r>
            <a:endParaRPr lang="en-GB" dirty="0"/>
          </a:p>
        </p:txBody>
      </p:sp>
    </p:spTree>
    <p:extLst>
      <p:ext uri="{BB962C8B-B14F-4D97-AF65-F5344CB8AC3E}">
        <p14:creationId xmlns:p14="http://schemas.microsoft.com/office/powerpoint/2010/main" val="1577373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28CE-5EFA-13DB-5C2C-E624E6F2E8D1}"/>
              </a:ext>
            </a:extLst>
          </p:cNvPr>
          <p:cNvSpPr>
            <a:spLocks noGrp="1"/>
          </p:cNvSpPr>
          <p:nvPr>
            <p:ph type="title"/>
          </p:nvPr>
        </p:nvSpPr>
        <p:spPr/>
        <p:txBody>
          <a:bodyPr/>
          <a:lstStyle/>
          <a:p>
            <a:r>
              <a:rPr lang="en-GB" dirty="0"/>
              <a:t>K nearest neighbours.</a:t>
            </a:r>
            <a:br>
              <a:rPr lang="en-GB" dirty="0"/>
            </a:br>
            <a:r>
              <a:rPr lang="en-GB" dirty="0"/>
              <a:t>Algorithm and parameters</a:t>
            </a:r>
          </a:p>
        </p:txBody>
      </p:sp>
      <p:pic>
        <p:nvPicPr>
          <p:cNvPr id="3" name="Picture 2">
            <a:extLst>
              <a:ext uri="{FF2B5EF4-FFF2-40B4-BE49-F238E27FC236}">
                <a16:creationId xmlns:a16="http://schemas.microsoft.com/office/drawing/2014/main" id="{E7DFDAD0-D491-9021-65A7-83AC3FFF81B9}"/>
              </a:ext>
            </a:extLst>
          </p:cNvPr>
          <p:cNvPicPr>
            <a:picLocks noChangeAspect="1"/>
          </p:cNvPicPr>
          <p:nvPr/>
        </p:nvPicPr>
        <p:blipFill>
          <a:blip r:embed="rId2"/>
          <a:stretch>
            <a:fillRect/>
          </a:stretch>
        </p:blipFill>
        <p:spPr>
          <a:xfrm>
            <a:off x="838200" y="1776900"/>
            <a:ext cx="7772400" cy="4218599"/>
          </a:xfrm>
          <a:prstGeom prst="rect">
            <a:avLst/>
          </a:prstGeom>
        </p:spPr>
      </p:pic>
    </p:spTree>
    <p:extLst>
      <p:ext uri="{BB962C8B-B14F-4D97-AF65-F5344CB8AC3E}">
        <p14:creationId xmlns:p14="http://schemas.microsoft.com/office/powerpoint/2010/main" val="21620620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TotalTime>
  <Words>1055</Words>
  <Application>Microsoft Macintosh PowerPoint</Application>
  <PresentationFormat>Widescreen</PresentationFormat>
  <Paragraphs>111</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Helvetica Neue</vt:lpstr>
      <vt:lpstr>Office Theme</vt:lpstr>
      <vt:lpstr>Applied Data Science L9. k nearest neighbours</vt:lpstr>
      <vt:lpstr>K nearest neighbours. Definitions</vt:lpstr>
      <vt:lpstr>K nearest neighbours. Definitions</vt:lpstr>
      <vt:lpstr>K nearest neighbours. Algorithm and parameters</vt:lpstr>
      <vt:lpstr>K nearest neighbours. Algorithm and parameters</vt:lpstr>
      <vt:lpstr>K nearest neighbours. Algorithm and parameters</vt:lpstr>
      <vt:lpstr>K nearest neighbours. Algorithm and parameters</vt:lpstr>
      <vt:lpstr>K nearest neighbours. Algorithm and parameters</vt:lpstr>
      <vt:lpstr>K nearest neighbours. Algorithm and parameters</vt:lpstr>
      <vt:lpstr>K nearest neighbours. Algorithm and parameters</vt:lpstr>
      <vt:lpstr>K nearest neighbours. Example 1</vt:lpstr>
      <vt:lpstr>K nearest neighbours. Example 1</vt:lpstr>
      <vt:lpstr>K nearest neighbours. Example 1</vt:lpstr>
      <vt:lpstr>K nearest neighbours. Bias/variance trade-off</vt:lpstr>
      <vt:lpstr>K nearest neighbours. Bias/variance trade-off</vt:lpstr>
      <vt:lpstr>K nearest neighbours. Bias/variance trade-off</vt:lpstr>
      <vt:lpstr>K nearest neighbours. Bias/variance trade-off</vt:lpstr>
      <vt:lpstr>K nearest neighbours. Bias/variance trade-off</vt:lpstr>
      <vt:lpstr>kNN on the iris dataset</vt:lpstr>
      <vt:lpstr>kNN on the iris dataset</vt:lpstr>
      <vt:lpstr>kNN on the iris dataset</vt:lpstr>
      <vt:lpstr>kNN on the iris dataset</vt:lpstr>
      <vt:lpstr>kNN on the iris dataset</vt:lpstr>
      <vt:lpstr>kNN on the iris dataset</vt:lpstr>
      <vt:lpstr>More kNN examples. Cell Segmentation example [classification]</vt:lpstr>
      <vt:lpstr>More kNN examples. Cell Segmentation example [classification]</vt:lpstr>
      <vt:lpstr>More kNN examples. Cell Segmentation example [classification] Near Zero variance</vt:lpstr>
      <vt:lpstr>More kNN examples. Cell Segmentation example [classification]</vt:lpstr>
      <vt:lpstr>Cell Segmentation example [classification] Skewness</vt:lpstr>
      <vt:lpstr>Cell Segmentation example [classification] Collinearity [assessment of correlations]</vt:lpstr>
      <vt:lpstr>More kNN examples. Cell Segmentation example [classification]</vt:lpstr>
      <vt:lpstr>More kNN examples. Cell Segmentation example [classification]</vt:lpstr>
      <vt:lpstr>More kNN examples. Cell Segmentation example [classification]</vt:lpstr>
      <vt:lpstr>More kNN examples. Blood/brain barrier example [regression]</vt:lpstr>
      <vt:lpstr>More kNN examples. Blood/brain barrier example [regression]</vt:lpstr>
      <vt:lpstr>More kNN examples. Blood/brain barrier example [regression]</vt:lpstr>
      <vt:lpstr>More kNN examples. Blood/brain barrier example [regression]</vt:lpstr>
      <vt:lpstr>More kNN examples. Blood/brain barrier example [regression]</vt:lpstr>
      <vt:lpstr>More kNN examples. Blood/brain barrier example [regression]</vt:lpstr>
      <vt:lpstr>More kNN examples. Blood/brain barrier example [regression]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Data Science L8. Classification</dc:title>
  <dc:creator>Irina Mohorianu</dc:creator>
  <cp:lastModifiedBy>Irina Mohorianu</cp:lastModifiedBy>
  <cp:revision>5</cp:revision>
  <dcterms:created xsi:type="dcterms:W3CDTF">2023-10-24T10:15:40Z</dcterms:created>
  <dcterms:modified xsi:type="dcterms:W3CDTF">2023-10-29T18:56:59Z</dcterms:modified>
</cp:coreProperties>
</file>